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xls" ContentType="application/vnd.ms-excel"/>
  <Default Extension="bin" ContentType="application/vnd.openxmlformats-officedocument.oleObject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aveSubsetFonts="1">
  <p:sldMasterIdLst>
    <p:sldMasterId id="2147483648" r:id="rId1"/>
    <p:sldMasterId id="2147483650" r:id="rId2"/>
  </p:sldMasterIdLst>
  <p:notesMasterIdLst>
    <p:notesMasterId r:id="rId24"/>
  </p:notesMasterIdLst>
  <p:sldIdLst>
    <p:sldId id="262" r:id="rId3"/>
    <p:sldId id="280" r:id="rId4"/>
    <p:sldId id="281" r:id="rId5"/>
    <p:sldId id="269" r:id="rId6"/>
    <p:sldId id="270" r:id="rId7"/>
    <p:sldId id="290" r:id="rId8"/>
    <p:sldId id="291" r:id="rId9"/>
    <p:sldId id="292" r:id="rId10"/>
    <p:sldId id="293" r:id="rId11"/>
    <p:sldId id="294" r:id="rId12"/>
    <p:sldId id="282" r:id="rId13"/>
    <p:sldId id="283" r:id="rId14"/>
    <p:sldId id="284" r:id="rId15"/>
    <p:sldId id="285" r:id="rId16"/>
    <p:sldId id="286" r:id="rId17"/>
    <p:sldId id="287" r:id="rId18"/>
    <p:sldId id="288" r:id="rId19"/>
    <p:sldId id="289" r:id="rId20"/>
    <p:sldId id="274" r:id="rId21"/>
    <p:sldId id="277" r:id="rId22"/>
    <p:sldId id="268" r:id="rId23"/>
  </p:sldIdLst>
  <p:sldSz cx="9144000" cy="6858000" type="screen4x3"/>
  <p:notesSz cx="6858000" cy="9144000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8EE9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6"/>
    <p:restoredTop sz="94656"/>
  </p:normalViewPr>
  <p:slideViewPr>
    <p:cSldViewPr>
      <p:cViewPr varScale="1">
        <p:scale>
          <a:sx n="89" d="100"/>
          <a:sy n="89" d="100"/>
        </p:scale>
        <p:origin x="1152" y="16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slide" Target="slides/slide21.xml"/><Relationship Id="rId24" Type="http://schemas.openxmlformats.org/officeDocument/2006/relationships/notesMaster" Target="notesMasters/notesMaster1.xml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07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A5C20FAE-1114-8843-98D0-86EE6E4E1694}" type="slidenum">
              <a:rPr lang="fr-FR"/>
              <a:pPr>
                <a:defRPr/>
              </a:pPr>
              <a:t>‹#›</a:t>
            </a:fld>
            <a:endParaRPr lang="fr-F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179C296F-D8CE-AA48-AA54-248EC81195D0}" type="slidenum">
              <a:rPr lang="fr-FR" altLang="fr-FR"/>
              <a:pPr/>
              <a:t>7</a:t>
            </a:fld>
            <a:endParaRPr lang="fr-FR" altLang="fr-FR"/>
          </a:p>
        </p:txBody>
      </p:sp>
      <p:sp>
        <p:nvSpPr>
          <p:cNvPr id="1126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0450" y="4349750"/>
            <a:ext cx="4741863" cy="351155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fr-FR" altLang="fr-FR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F5638C11-2916-6F49-B626-A6DA29E9F219}" type="slidenum">
              <a:rPr lang="fr-FR" altLang="fr-FR"/>
              <a:pPr/>
              <a:t>8</a:t>
            </a:fld>
            <a:endParaRPr lang="fr-FR" altLang="fr-FR"/>
          </a:p>
        </p:txBody>
      </p:sp>
      <p:sp>
        <p:nvSpPr>
          <p:cNvPr id="1331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0450" y="4349750"/>
            <a:ext cx="4741863" cy="351155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fr-FR" altLang="fr-FR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11BDF3-708D-2A4C-8FF6-B27C83C5B318}" type="slidenum">
              <a:rPr lang="fr-FR"/>
              <a:pPr>
                <a:defRPr/>
              </a:pPr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908421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18896D-95F3-C34B-B457-FB94DAE7640D}" type="slidenum">
              <a:rPr lang="fr-FR"/>
              <a:pPr>
                <a:defRPr/>
              </a:pPr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52274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B4CF84-FCCC-BF4B-A08D-D65AC85F01E8}" type="slidenum">
              <a:rPr lang="fr-FR"/>
              <a:pPr>
                <a:defRPr/>
              </a:pPr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185494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re et diagram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graphique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fr-FR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D569AF-5E18-3E44-998A-697905A0A00B}" type="slidenum">
              <a:rPr lang="fr-FR"/>
              <a:pPr>
                <a:defRPr/>
              </a:pPr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766342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2274B8-5667-8A42-A380-AF8CB9ADEE2A}" type="slidenum">
              <a:rPr lang="fr-FR"/>
              <a:pPr>
                <a:defRPr/>
              </a:pPr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7459464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12564F-78EA-B849-9648-3828188C3C44}" type="slidenum">
              <a:rPr lang="fr-FR"/>
              <a:pPr>
                <a:defRPr/>
              </a:pPr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466001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DEF82A-7D04-5549-9940-663B48BB9416}" type="slidenum">
              <a:rPr lang="fr-FR"/>
              <a:pPr>
                <a:defRPr/>
              </a:pPr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8885271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C110BB-AB72-C746-A3AA-FCCC16A1ACC8}" type="slidenum">
              <a:rPr lang="fr-FR"/>
              <a:pPr>
                <a:defRPr/>
              </a:pPr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2263123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A2A733-B18D-5642-B821-0A45E94B90C9}" type="slidenum">
              <a:rPr lang="fr-FR"/>
              <a:pPr>
                <a:defRPr/>
              </a:pPr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4443424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350871-71C9-4D42-A7F8-61D301B353A0}" type="slidenum">
              <a:rPr lang="fr-FR"/>
              <a:pPr>
                <a:defRPr/>
              </a:pPr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7994488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DAACE6-B9FB-FE48-A042-9205FD6C619F}" type="slidenum">
              <a:rPr lang="fr-FR"/>
              <a:pPr>
                <a:defRPr/>
              </a:pPr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850872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249DA2-5B8A-7345-94C1-78F3AF0FFD26}" type="slidenum">
              <a:rPr lang="fr-FR"/>
              <a:pPr>
                <a:defRPr/>
              </a:pPr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052121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B0A665-4D48-F843-9711-9F8DAE5AE028}" type="slidenum">
              <a:rPr lang="fr-FR"/>
              <a:pPr>
                <a:defRPr/>
              </a:pPr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1358758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dirty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FED625-E806-B04C-9EC1-B7AB8F07E27E}" type="slidenum">
              <a:rPr lang="fr-FR"/>
              <a:pPr>
                <a:defRPr/>
              </a:pPr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2616905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6E3FF2-A0BF-964A-9278-4F3637844123}" type="slidenum">
              <a:rPr lang="fr-FR"/>
              <a:pPr>
                <a:defRPr/>
              </a:pPr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7864442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83C23B-3BD8-A448-AE03-386C08A7126A}" type="slidenum">
              <a:rPr lang="fr-FR"/>
              <a:pPr>
                <a:defRPr/>
              </a:pPr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5897299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re et diagram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graphique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fr-FR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2EA852-D3D3-2845-86C3-B01CBB7F2A71}" type="slidenum">
              <a:rPr lang="fr-FR"/>
              <a:pPr>
                <a:defRPr/>
              </a:pPr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0767282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re et table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ableau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fr-FR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22B446-AA0C-B842-AA4A-F4FE7B62368E}" type="slidenum">
              <a:rPr lang="fr-FR"/>
              <a:pPr>
                <a:defRPr/>
              </a:pPr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72361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3CD979-1D26-FE42-8C59-0864A21E6293}" type="slidenum">
              <a:rPr lang="fr-FR"/>
              <a:pPr>
                <a:defRPr/>
              </a:pPr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555156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DF1E2D-C127-6541-B4D8-66347B7D0B4D}" type="slidenum">
              <a:rPr lang="fr-FR"/>
              <a:pPr>
                <a:defRPr/>
              </a:pPr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533149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8DCC54-6333-D049-9DD5-C93F99D7360E}" type="slidenum">
              <a:rPr lang="fr-FR"/>
              <a:pPr>
                <a:defRPr/>
              </a:pPr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59183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B02E30-BFEC-C046-B57C-2F6BF6A61EC7}" type="slidenum">
              <a:rPr lang="fr-FR"/>
              <a:pPr>
                <a:defRPr/>
              </a:pPr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283045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A0D7EE-646F-9A4C-B39A-119A45583291}" type="slidenum">
              <a:rPr lang="fr-FR"/>
              <a:pPr>
                <a:defRPr/>
              </a:pPr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057886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803530-2B8A-034F-97DD-57F44E28B86B}" type="slidenum">
              <a:rPr lang="fr-FR"/>
              <a:pPr>
                <a:defRPr/>
              </a:pPr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587329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dirty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F2BC06-4D32-8F4E-A7CD-3EE61E1AD944}" type="slidenum">
              <a:rPr lang="fr-FR"/>
              <a:pPr>
                <a:defRPr/>
              </a:pPr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511748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4.xml"/><Relationship Id="rId13" Type="http://schemas.openxmlformats.org/officeDocument/2006/relationships/slideLayout" Target="../slideLayouts/slideLayout25.xml"/><Relationship Id="rId14" Type="http://schemas.openxmlformats.org/officeDocument/2006/relationships/theme" Target="../theme/theme2.xml"/><Relationship Id="rId1" Type="http://schemas.openxmlformats.org/officeDocument/2006/relationships/slideLayout" Target="../slideLayouts/slideLayout13.xml"/><Relationship Id="rId2" Type="http://schemas.openxmlformats.org/officeDocument/2006/relationships/slideLayout" Target="../slideLayouts/slideLayout14.xml"/><Relationship Id="rId3" Type="http://schemas.openxmlformats.org/officeDocument/2006/relationships/slideLayout" Target="../slideLayouts/slideLayout15.xml"/><Relationship Id="rId4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7.xml"/><Relationship Id="rId6" Type="http://schemas.openxmlformats.org/officeDocument/2006/relationships/slideLayout" Target="../slideLayouts/slideLayout18.xml"/><Relationship Id="rId7" Type="http://schemas.openxmlformats.org/officeDocument/2006/relationships/slideLayout" Target="../slideLayouts/slideLayout19.xml"/><Relationship Id="rId8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Cliquez pour modifier les styles du texte du masque</a:t>
            </a:r>
          </a:p>
          <a:p>
            <a:pPr lvl="1"/>
            <a:r>
              <a:rPr lang="fr-FR" altLang="fr-FR"/>
              <a:t>Deuxième niveau</a:t>
            </a:r>
          </a:p>
          <a:p>
            <a:pPr lvl="2"/>
            <a:r>
              <a:rPr lang="fr-FR" altLang="fr-FR"/>
              <a:t>Troisième niveau</a:t>
            </a:r>
          </a:p>
          <a:p>
            <a:pPr lvl="3"/>
            <a:r>
              <a:rPr lang="fr-FR" altLang="fr-FR"/>
              <a:t>Quatrième niveau</a:t>
            </a:r>
          </a:p>
          <a:p>
            <a:pPr lvl="4"/>
            <a:r>
              <a:rPr lang="fr-FR" altLang="fr-FR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1EEFC84A-0AD5-6441-900B-FA21F3D0C125}" type="slidenum">
              <a:rPr lang="fr-FR"/>
              <a:pPr>
                <a:defRPr/>
              </a:pPr>
              <a:t>‹#›</a:t>
            </a:fld>
            <a:endParaRPr lang="fr-F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  <p:sldLayoutId id="2147483662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380" tIns="45692" rIns="91380" bIns="4569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Cliquez pour modifier le style du titre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380" tIns="45692" rIns="91380" bIns="4569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Cliquez pour modifier les styles du texte du masque</a:t>
            </a:r>
          </a:p>
          <a:p>
            <a:pPr lvl="1"/>
            <a:r>
              <a:rPr lang="fr-FR" altLang="fr-FR"/>
              <a:t>Deuxième niveau</a:t>
            </a:r>
          </a:p>
          <a:p>
            <a:pPr lvl="2"/>
            <a:r>
              <a:rPr lang="fr-FR" altLang="fr-FR"/>
              <a:t>Troisième niveau</a:t>
            </a:r>
          </a:p>
          <a:p>
            <a:pPr lvl="3"/>
            <a:r>
              <a:rPr lang="fr-FR" altLang="fr-FR"/>
              <a:t>Quatrième niveau</a:t>
            </a:r>
          </a:p>
          <a:p>
            <a:pPr lvl="4"/>
            <a:r>
              <a:rPr lang="fr-FR" altLang="fr-FR"/>
              <a:t>Cinquième niveau</a:t>
            </a:r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80" tIns="45692" rIns="91380" bIns="45692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80" tIns="45692" rIns="91380" bIns="45692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843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80" tIns="45692" rIns="91380" bIns="45692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E5F7A949-3478-504E-B15C-0F144A858ECF}" type="slidenum">
              <a:rPr lang="fr-FR"/>
              <a:pPr>
                <a:defRPr/>
              </a:pPr>
              <a:t>‹#›</a:t>
            </a:fld>
            <a:endParaRPr lang="fr-F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  <p:sldLayoutId id="2147483675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eg"/><Relationship Id="rId3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4" Type="http://schemas.openxmlformats.org/officeDocument/2006/relationships/image" Target="../media/image7.emf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20.xml"/><Relationship Id="rId3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9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4" Type="http://schemas.openxmlformats.org/officeDocument/2006/relationships/image" Target="../media/image2.jpeg"/><Relationship Id="rId1" Type="http://schemas.openxmlformats.org/officeDocument/2006/relationships/slideLayout" Target="../slideLayouts/slideLayout19.xml"/><Relationship Id="rId2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oleObject" Target="../embeddings/oleObject1.bin"/><Relationship Id="rId5" Type="http://schemas.openxmlformats.org/officeDocument/2006/relationships/oleObject" Target="../embeddings/Graphique_Microsoft_Excel1.xls"/><Relationship Id="rId6" Type="http://schemas.openxmlformats.org/officeDocument/2006/relationships/image" Target="../media/image3.png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oleObject" Target="../embeddings/oleObject2.bin"/><Relationship Id="rId5" Type="http://schemas.openxmlformats.org/officeDocument/2006/relationships/image" Target="../media/image4.e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4" Type="http://schemas.openxmlformats.org/officeDocument/2006/relationships/oleObject" Target="../embeddings/oleObject3.bin"/><Relationship Id="rId5" Type="http://schemas.openxmlformats.org/officeDocument/2006/relationships/image" Target="../media/image5.e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4" Type="http://schemas.openxmlformats.org/officeDocument/2006/relationships/image" Target="../media/image6.emf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8"/>
          <p:cNvSpPr>
            <a:spLocks noChangeArrowheads="1"/>
          </p:cNvSpPr>
          <p:nvPr/>
        </p:nvSpPr>
        <p:spPr bwMode="auto">
          <a:xfrm>
            <a:off x="0" y="0"/>
            <a:ext cx="1387475" cy="68580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1800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2743200" y="188913"/>
            <a:ext cx="6324600" cy="1470025"/>
          </a:xfrm>
        </p:spPr>
        <p:txBody>
          <a:bodyPr/>
          <a:lstStyle/>
          <a:p>
            <a:pPr eaLnBrk="1" hangingPunct="1"/>
            <a:r>
              <a:rPr lang="fr-FR" altLang="fr-FR">
                <a:solidFill>
                  <a:srgbClr val="DC5034"/>
                </a:solidFill>
                <a:latin typeface="RotisSemiSerif" charset="0"/>
              </a:rPr>
              <a:t>Rentrée 2017…</a:t>
            </a:r>
            <a:br>
              <a:rPr lang="fr-FR" altLang="fr-FR">
                <a:solidFill>
                  <a:srgbClr val="DC5034"/>
                </a:solidFill>
                <a:latin typeface="RotisSemiSerif" charset="0"/>
              </a:rPr>
            </a:br>
            <a:r>
              <a:rPr lang="fr-FR" altLang="fr-FR" sz="2400">
                <a:solidFill>
                  <a:srgbClr val="DC5034"/>
                </a:solidFill>
                <a:latin typeface="RotisSemiSerif" charset="0"/>
              </a:rPr>
              <a:t>Rencontre Parents le 16/09/2017</a:t>
            </a:r>
            <a:r>
              <a:rPr lang="fr-FR" altLang="fr-FR">
                <a:latin typeface="RotisSemiSerif" charset="0"/>
              </a:rPr>
              <a:t> 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2743200" y="1773238"/>
            <a:ext cx="6400800" cy="649287"/>
          </a:xfrm>
          <a:solidFill>
            <a:srgbClr val="3E5D57"/>
          </a:solidFill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fr-FR" altLang="fr-FR">
                <a:solidFill>
                  <a:schemeClr val="bg1"/>
                </a:solidFill>
              </a:rPr>
              <a:t>Lycée Gustave Eiffel</a:t>
            </a:r>
          </a:p>
        </p:txBody>
      </p:sp>
      <p:pic>
        <p:nvPicPr>
          <p:cNvPr id="4101" name="Picture 6" descr="LOGO_ENTET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975" y="153988"/>
            <a:ext cx="1009650" cy="2230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2" name="Picture 7" descr="1327081_27053809"/>
          <p:cNvPicPr>
            <a:picLocks noChangeAspect="1" noChangeArrowheads="1"/>
          </p:cNvPicPr>
          <p:nvPr/>
        </p:nvPicPr>
        <p:blipFill>
          <a:blip r:embed="rId3">
            <a:lum bright="1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2416175"/>
            <a:ext cx="6400800" cy="363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990600"/>
          </a:xfrm>
        </p:spPr>
        <p:txBody>
          <a:bodyPr/>
          <a:lstStyle/>
          <a:p>
            <a:pPr eaLnBrk="1" hangingPunct="1"/>
            <a:r>
              <a:rPr lang="fr-FR" altLang="fr-FR" sz="3600"/>
              <a:t>Devenir STMG- Lycée Eiffel – APB 17</a:t>
            </a:r>
          </a:p>
        </p:txBody>
      </p:sp>
      <p:graphicFrame>
        <p:nvGraphicFramePr>
          <p:cNvPr id="15363" name="Object 3"/>
          <p:cNvGraphicFramePr>
            <a:graphicFrameLocks noChangeAspect="1"/>
          </p:cNvGraphicFramePr>
          <p:nvPr>
            <p:ph type="chart" idx="1"/>
          </p:nvPr>
        </p:nvGraphicFramePr>
        <p:xfrm>
          <a:off x="457200" y="1404938"/>
          <a:ext cx="8229600" cy="453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9" name="Graphique" r:id="rId3" imgW="8229600" imgH="4533990" progId="MSGraph.Chart.8">
                  <p:embed followColorScheme="full"/>
                </p:oleObj>
              </mc:Choice>
              <mc:Fallback>
                <p:oleObj name="Graphique" r:id="rId3" imgW="8229600" imgH="4533990" progId="MSGraph.Chart.8">
                  <p:embed followColorScheme="full"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404938"/>
                        <a:ext cx="8229600" cy="4533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1752600" y="6019800"/>
            <a:ext cx="7921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fr-FR" altLang="fr-FR" sz="1800" b="1"/>
              <a:t> 46</a:t>
            </a:r>
          </a:p>
        </p:txBody>
      </p:sp>
      <p:sp>
        <p:nvSpPr>
          <p:cNvPr id="15365" name="Text Box 5"/>
          <p:cNvSpPr txBox="1">
            <a:spLocks noChangeArrowheads="1"/>
          </p:cNvSpPr>
          <p:nvPr/>
        </p:nvSpPr>
        <p:spPr bwMode="auto">
          <a:xfrm>
            <a:off x="3048000" y="6019800"/>
            <a:ext cx="7921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fr-FR" altLang="fr-FR" sz="1800" b="1"/>
              <a:t>  11</a:t>
            </a:r>
          </a:p>
        </p:txBody>
      </p:sp>
      <p:sp>
        <p:nvSpPr>
          <p:cNvPr id="15366" name="Text Box 7"/>
          <p:cNvSpPr txBox="1">
            <a:spLocks noChangeArrowheads="1"/>
          </p:cNvSpPr>
          <p:nvPr/>
        </p:nvSpPr>
        <p:spPr bwMode="auto">
          <a:xfrm>
            <a:off x="7010400" y="6019800"/>
            <a:ext cx="11287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fr-FR" altLang="fr-FR" sz="1800" b="1"/>
              <a:t> 38</a:t>
            </a:r>
          </a:p>
        </p:txBody>
      </p:sp>
      <p:sp>
        <p:nvSpPr>
          <p:cNvPr id="15367" name="Text Box 8"/>
          <p:cNvSpPr txBox="1">
            <a:spLocks noChangeArrowheads="1"/>
          </p:cNvSpPr>
          <p:nvPr/>
        </p:nvSpPr>
        <p:spPr bwMode="auto">
          <a:xfrm>
            <a:off x="228600" y="6019800"/>
            <a:ext cx="762000" cy="779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fr-FR" altLang="fr-FR" sz="1800" b="1">
                <a:solidFill>
                  <a:srgbClr val="000000"/>
                </a:solidFill>
              </a:rPr>
              <a:t>En %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fr-FR" altLang="fr-FR" sz="1800"/>
          </a:p>
        </p:txBody>
      </p:sp>
      <p:sp>
        <p:nvSpPr>
          <p:cNvPr id="15368" name="Text Box 10"/>
          <p:cNvSpPr txBox="1">
            <a:spLocks noChangeArrowheads="1"/>
          </p:cNvSpPr>
          <p:nvPr/>
        </p:nvSpPr>
        <p:spPr bwMode="auto">
          <a:xfrm>
            <a:off x="5791200" y="6019800"/>
            <a:ext cx="762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fr-FR" altLang="fr-FR" sz="1800" b="1"/>
              <a:t>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2"/>
          <p:cNvSpPr>
            <a:spLocks noChangeArrowheads="1"/>
          </p:cNvSpPr>
          <p:nvPr/>
        </p:nvSpPr>
        <p:spPr bwMode="auto">
          <a:xfrm>
            <a:off x="0" y="0"/>
            <a:ext cx="1387475" cy="68580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1800"/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92263" y="0"/>
            <a:ext cx="7551737" cy="1470025"/>
          </a:xfrm>
        </p:spPr>
        <p:txBody>
          <a:bodyPr/>
          <a:lstStyle/>
          <a:p>
            <a:r>
              <a:rPr lang="fr-FR" altLang="fr-FR" sz="2800" b="1">
                <a:solidFill>
                  <a:srgbClr val="E46C0A"/>
                </a:solidFill>
                <a:latin typeface="Tarzana-Narrow" charset="0"/>
              </a:rPr>
              <a:t>Bilan des examens, concours et de l’orientation</a:t>
            </a:r>
            <a:br>
              <a:rPr lang="fr-FR" altLang="fr-FR" sz="2800" b="1">
                <a:solidFill>
                  <a:srgbClr val="E46C0A"/>
                </a:solidFill>
                <a:latin typeface="Tarzana-Narrow" charset="0"/>
              </a:rPr>
            </a:br>
            <a:endParaRPr lang="fr-FR" altLang="fr-FR" sz="2400" b="1" i="1">
              <a:solidFill>
                <a:srgbClr val="E46C0A"/>
              </a:solidFill>
              <a:latin typeface="Tarzana-Narrow" charset="0"/>
            </a:endParaRPr>
          </a:p>
        </p:txBody>
      </p:sp>
      <p:pic>
        <p:nvPicPr>
          <p:cNvPr id="16388" name="Picture 11" descr="LOGO_ENTET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975" y="153988"/>
            <a:ext cx="1009650" cy="2230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ZoneTexte 5"/>
          <p:cNvSpPr txBox="1">
            <a:spLocks noChangeArrowheads="1"/>
          </p:cNvSpPr>
          <p:nvPr/>
        </p:nvSpPr>
        <p:spPr bwMode="auto">
          <a:xfrm>
            <a:off x="1793875" y="1470025"/>
            <a:ext cx="6905625" cy="5016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2000" b="1" u="sng">
                <a:solidFill>
                  <a:srgbClr val="0070C0"/>
                </a:solidFill>
              </a:rPr>
              <a:t>Résultats aux baccalauréats Scientifiques </a:t>
            </a:r>
            <a:r>
              <a:rPr lang="fr-FR" altLang="fr-FR" sz="2000" b="1"/>
              <a:t>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2000" b="1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2000" b="1"/>
              <a:t>Bac S-SI : 	Effectif : 132 	Taux : 96,2%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2000" b="1"/>
              <a:t>Bac S-SVT : 	Effectif : 141 	Taux : 92,9%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2000" b="1"/>
              <a:t>Bac S- SI Euro : Effectif : 40 	Taux : 100%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2000" b="1"/>
              <a:t>Bac S- SVT Euro : Effectif : 29	Taux : 100%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2000" b="1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2000" b="1"/>
              <a:t>Mentions 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2000" b="1"/>
              <a:t>P : 78	AB: 84	B: 84	TB: 81 	ADMIS: 327 sur 342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2000" b="1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2000" b="1" u="sng">
                <a:solidFill>
                  <a:srgbClr val="0070C0"/>
                </a:solidFill>
              </a:rPr>
              <a:t>Résultats aux baccalauréats Généraux 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2000" b="1" u="sng">
              <a:solidFill>
                <a:srgbClr val="0070C0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2000" b="1"/>
              <a:t>Lycée : 	95,6%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2000" b="1"/>
              <a:t>Gironde : 	90,5 %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2000" b="1"/>
              <a:t>Académie : 	91,2%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2000" b="1"/>
              <a:t>France : 	90,7%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2"/>
          <p:cNvSpPr>
            <a:spLocks noChangeArrowheads="1"/>
          </p:cNvSpPr>
          <p:nvPr/>
        </p:nvSpPr>
        <p:spPr bwMode="auto">
          <a:xfrm>
            <a:off x="0" y="0"/>
            <a:ext cx="1387475" cy="68580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1800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92263" y="0"/>
            <a:ext cx="7551737" cy="1470025"/>
          </a:xfrm>
        </p:spPr>
        <p:txBody>
          <a:bodyPr/>
          <a:lstStyle/>
          <a:p>
            <a:r>
              <a:rPr lang="fr-FR" altLang="fr-FR" sz="2800" b="1">
                <a:solidFill>
                  <a:srgbClr val="E46C0A"/>
                </a:solidFill>
                <a:latin typeface="Tarzana-Narrow" charset="0"/>
              </a:rPr>
              <a:t>Bilan des examens, concours et de l’orientation</a:t>
            </a:r>
            <a:br>
              <a:rPr lang="fr-FR" altLang="fr-FR" sz="2800" b="1">
                <a:solidFill>
                  <a:srgbClr val="E46C0A"/>
                </a:solidFill>
                <a:latin typeface="Tarzana-Narrow" charset="0"/>
              </a:rPr>
            </a:br>
            <a:endParaRPr lang="fr-FR" altLang="fr-FR" sz="2400" b="1" i="1">
              <a:solidFill>
                <a:srgbClr val="E46C0A"/>
              </a:solidFill>
              <a:latin typeface="Tarzana-Narrow" charset="0"/>
            </a:endParaRPr>
          </a:p>
        </p:txBody>
      </p:sp>
      <p:pic>
        <p:nvPicPr>
          <p:cNvPr id="17412" name="Picture 11" descr="LOGO_ENTET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975" y="153988"/>
            <a:ext cx="1009650" cy="2230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ZoneTexte 5"/>
          <p:cNvSpPr txBox="1">
            <a:spLocks noChangeArrowheads="1"/>
          </p:cNvSpPr>
          <p:nvPr/>
        </p:nvSpPr>
        <p:spPr bwMode="auto">
          <a:xfrm>
            <a:off x="1835150" y="1074738"/>
            <a:ext cx="6905625" cy="563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2000" b="1" u="sng">
                <a:solidFill>
                  <a:srgbClr val="0070C0"/>
                </a:solidFill>
              </a:rPr>
              <a:t>Résultats aux baccalauréats Technologiques STI2D </a:t>
            </a:r>
            <a:r>
              <a:rPr lang="fr-FR" altLang="fr-FR" sz="2000" b="1"/>
              <a:t>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2000" b="1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2000" b="1"/>
              <a:t>Bac STI2D EE : Effectif : 14 	Taux : 93,3%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2000" b="1"/>
              <a:t>Bac STI2D ITEC : Effectif : 58 	Taux : 96,7%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2000" b="1"/>
              <a:t>Bac STI2D SIN : Effectif : 57 	Taux : 91,9%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2000" b="1">
                <a:solidFill>
                  <a:srgbClr val="FF0000"/>
                </a:solidFill>
              </a:rPr>
              <a:t>Bac STI2D : 	Effectif : 129	Taux : 94,2%</a:t>
            </a:r>
            <a:endParaRPr lang="fr-FR" altLang="fr-FR" sz="2000" b="1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2000" b="1">
                <a:solidFill>
                  <a:srgbClr val="0070C0"/>
                </a:solidFill>
              </a:rPr>
              <a:t>Mentions </a:t>
            </a:r>
            <a:r>
              <a:rPr lang="fr-FR" altLang="fr-FR" sz="2000" b="1"/>
              <a:t>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2000" b="1"/>
              <a:t>P : 42	AB: 48	B: 31	TB: 8 	ADMIS: 129 sur 137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2000" b="1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2000" b="1" u="sng">
                <a:solidFill>
                  <a:srgbClr val="0070C0"/>
                </a:solidFill>
              </a:rPr>
              <a:t>Résultats aux baccalauréats Technologiques STMG 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2000" b="1" u="sng">
              <a:solidFill>
                <a:srgbClr val="0070C0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2000" b="1"/>
              <a:t>Gestion Finance: 	Effectif : 28 	Taux : 96,6%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2000" b="1"/>
              <a:t>Mercatique : 		Effectif : 39 	Taux : 90,7%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2000" b="1"/>
              <a:t>Systèmes d’Informations de gestion :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2000" b="1"/>
              <a:t>			Effectif : 14 	Taux : 93,3%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2000" b="1">
                <a:solidFill>
                  <a:srgbClr val="FF0000"/>
                </a:solidFill>
              </a:rPr>
              <a:t>Bac STMG : 	Effectif : 81	Taux : 93,1%</a:t>
            </a:r>
            <a:endParaRPr lang="fr-FR" altLang="fr-FR" sz="2000" b="1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2000" b="1">
                <a:solidFill>
                  <a:srgbClr val="0070C0"/>
                </a:solidFill>
              </a:rPr>
              <a:t>Mentions </a:t>
            </a:r>
            <a:r>
              <a:rPr lang="fr-FR" altLang="fr-FR" sz="2000" b="1"/>
              <a:t>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2000" b="1"/>
              <a:t>P : 37	AB: 33	B: 10	TB: 1 	ADMIS: 81 sur 87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2"/>
          <p:cNvSpPr>
            <a:spLocks noChangeArrowheads="1"/>
          </p:cNvSpPr>
          <p:nvPr/>
        </p:nvSpPr>
        <p:spPr bwMode="auto">
          <a:xfrm>
            <a:off x="0" y="0"/>
            <a:ext cx="1387475" cy="68580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1800"/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92263" y="0"/>
            <a:ext cx="7551737" cy="1470025"/>
          </a:xfrm>
        </p:spPr>
        <p:txBody>
          <a:bodyPr/>
          <a:lstStyle/>
          <a:p>
            <a:r>
              <a:rPr lang="fr-FR" altLang="fr-FR" sz="2800" b="1">
                <a:solidFill>
                  <a:srgbClr val="E46C0A"/>
                </a:solidFill>
                <a:latin typeface="Tarzana-Narrow" charset="0"/>
              </a:rPr>
              <a:t>Bilan des examens, concours et de l’orientation</a:t>
            </a:r>
            <a:br>
              <a:rPr lang="fr-FR" altLang="fr-FR" sz="2800" b="1">
                <a:solidFill>
                  <a:srgbClr val="E46C0A"/>
                </a:solidFill>
                <a:latin typeface="Tarzana-Narrow" charset="0"/>
              </a:rPr>
            </a:br>
            <a:endParaRPr lang="fr-FR" altLang="fr-FR" sz="2400" b="1" i="1">
              <a:solidFill>
                <a:srgbClr val="E46C0A"/>
              </a:solidFill>
              <a:latin typeface="Tarzana-Narrow" charset="0"/>
            </a:endParaRPr>
          </a:p>
        </p:txBody>
      </p:sp>
      <p:pic>
        <p:nvPicPr>
          <p:cNvPr id="18436" name="Picture 11" descr="LOGO_ENTET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975" y="153988"/>
            <a:ext cx="1009650" cy="2230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ZoneTexte 5"/>
          <p:cNvSpPr txBox="1">
            <a:spLocks noChangeArrowheads="1"/>
          </p:cNvSpPr>
          <p:nvPr/>
        </p:nvSpPr>
        <p:spPr bwMode="auto">
          <a:xfrm>
            <a:off x="2116138" y="1719263"/>
            <a:ext cx="6905625" cy="409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2000" b="1" u="sng">
                <a:solidFill>
                  <a:srgbClr val="0070C0"/>
                </a:solidFill>
              </a:rPr>
              <a:t>Résultats aux baccalauréats Technologiques :</a:t>
            </a:r>
            <a:endParaRPr lang="fr-FR" altLang="fr-FR" sz="2000" b="1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2000" b="1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2000" b="1">
                <a:solidFill>
                  <a:srgbClr val="FF0000"/>
                </a:solidFill>
              </a:rPr>
              <a:t>Bac STI2D : 	Effectif : 129	Taux : 94,2%</a:t>
            </a:r>
            <a:endParaRPr lang="fr-FR" altLang="fr-FR" sz="2000" b="1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2000" b="1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2000" b="1">
                <a:solidFill>
                  <a:srgbClr val="FF0000"/>
                </a:solidFill>
              </a:rPr>
              <a:t>Bac STMG : 	Effectif : 81	Taux : 93,1%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2000" b="1">
              <a:solidFill>
                <a:srgbClr val="FF0000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2000" b="1" u="sng">
                <a:solidFill>
                  <a:srgbClr val="0070C0"/>
                </a:solidFill>
              </a:rPr>
              <a:t>Résultats aux baccalauréats Technologiques :</a:t>
            </a:r>
            <a:endParaRPr lang="fr-FR" altLang="fr-FR" sz="2000" b="1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2000" b="1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2000" b="1"/>
              <a:t>Lycée :		93,75%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2000" b="1"/>
              <a:t>Gironde : 	91,6 %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2000" b="1"/>
              <a:t>Académie : 	92,6%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2000" b="1"/>
              <a:t>France : 	90,6%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2000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2"/>
          <p:cNvSpPr>
            <a:spLocks noChangeArrowheads="1"/>
          </p:cNvSpPr>
          <p:nvPr/>
        </p:nvSpPr>
        <p:spPr bwMode="auto">
          <a:xfrm>
            <a:off x="0" y="0"/>
            <a:ext cx="1387475" cy="68580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1800"/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92263" y="0"/>
            <a:ext cx="7551737" cy="1470025"/>
          </a:xfrm>
        </p:spPr>
        <p:txBody>
          <a:bodyPr/>
          <a:lstStyle/>
          <a:p>
            <a:r>
              <a:rPr lang="fr-FR" altLang="fr-FR" sz="2800" b="1">
                <a:solidFill>
                  <a:srgbClr val="E46C0A"/>
                </a:solidFill>
                <a:latin typeface="Tarzana-Narrow" charset="0"/>
              </a:rPr>
              <a:t>Bilan des examens, concours et de l’orientation</a:t>
            </a:r>
            <a:br>
              <a:rPr lang="fr-FR" altLang="fr-FR" sz="2800" b="1">
                <a:solidFill>
                  <a:srgbClr val="E46C0A"/>
                </a:solidFill>
                <a:latin typeface="Tarzana-Narrow" charset="0"/>
              </a:rPr>
            </a:br>
            <a:endParaRPr lang="fr-FR" altLang="fr-FR" sz="2400" b="1" i="1">
              <a:solidFill>
                <a:srgbClr val="E46C0A"/>
              </a:solidFill>
              <a:latin typeface="Tarzana-Narrow" charset="0"/>
            </a:endParaRPr>
          </a:p>
        </p:txBody>
      </p:sp>
      <p:pic>
        <p:nvPicPr>
          <p:cNvPr id="19460" name="Picture 11" descr="LOGO_ENTET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975" y="153988"/>
            <a:ext cx="1009650" cy="2230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ZoneTexte 5"/>
          <p:cNvSpPr txBox="1">
            <a:spLocks noChangeArrowheads="1"/>
          </p:cNvSpPr>
          <p:nvPr/>
        </p:nvSpPr>
        <p:spPr bwMode="auto">
          <a:xfrm>
            <a:off x="2116138" y="1719263"/>
            <a:ext cx="6905625" cy="440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2000" b="1" u="sng">
                <a:solidFill>
                  <a:srgbClr val="0070C0"/>
                </a:solidFill>
              </a:rPr>
              <a:t>Résultats au baccalauréat Professionnel EEC :</a:t>
            </a:r>
            <a:endParaRPr lang="fr-FR" altLang="fr-FR" sz="2000" b="1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2000" b="1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2000" b="1">
                <a:solidFill>
                  <a:srgbClr val="FF0000"/>
                </a:solidFill>
              </a:rPr>
              <a:t>Bac EEC : 	Effectif : 22	Taux : 88%</a:t>
            </a:r>
            <a:endParaRPr lang="fr-FR" altLang="fr-FR" sz="2000" b="1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2000" b="1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2000" b="1">
                <a:solidFill>
                  <a:srgbClr val="0070C0"/>
                </a:solidFill>
              </a:rPr>
              <a:t>Mentions </a:t>
            </a:r>
            <a:r>
              <a:rPr lang="fr-FR" altLang="fr-FR" sz="2000" b="1"/>
              <a:t>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2000" b="1"/>
              <a:t>P : 5	AB: 15	B: 1	TB: 1 	ADMIS: 22 sur 25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2000" b="1">
              <a:solidFill>
                <a:srgbClr val="FF0000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2000" b="1" u="sng">
                <a:solidFill>
                  <a:srgbClr val="0070C0"/>
                </a:solidFill>
              </a:rPr>
              <a:t>Résultats aux baccalauréats Professionnels :</a:t>
            </a:r>
            <a:endParaRPr lang="fr-FR" altLang="fr-FR" sz="2000" b="1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2000" b="1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2000" b="1"/>
              <a:t>Lycée : 	88,0%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2000" b="1"/>
              <a:t>Gironde : 	83,5 %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2000" b="1"/>
              <a:t>Académie : 	84,2%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2000" b="1"/>
              <a:t>France : 	81,2%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2000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2"/>
          <p:cNvSpPr>
            <a:spLocks noChangeArrowheads="1"/>
          </p:cNvSpPr>
          <p:nvPr/>
        </p:nvSpPr>
        <p:spPr bwMode="auto">
          <a:xfrm>
            <a:off x="0" y="0"/>
            <a:ext cx="1387475" cy="68580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1800"/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92263" y="0"/>
            <a:ext cx="7551737" cy="1470025"/>
          </a:xfrm>
        </p:spPr>
        <p:txBody>
          <a:bodyPr/>
          <a:lstStyle/>
          <a:p>
            <a:r>
              <a:rPr lang="fr-FR" altLang="fr-FR" sz="2800" b="1">
                <a:solidFill>
                  <a:srgbClr val="E46C0A"/>
                </a:solidFill>
                <a:latin typeface="Tarzana-Narrow" charset="0"/>
              </a:rPr>
              <a:t>Bilan des examens, concours et de l’orientation</a:t>
            </a:r>
            <a:br>
              <a:rPr lang="fr-FR" altLang="fr-FR" sz="2800" b="1">
                <a:solidFill>
                  <a:srgbClr val="E46C0A"/>
                </a:solidFill>
                <a:latin typeface="Tarzana-Narrow" charset="0"/>
              </a:rPr>
            </a:br>
            <a:endParaRPr lang="fr-FR" altLang="fr-FR" sz="2400" b="1" i="1">
              <a:solidFill>
                <a:srgbClr val="E46C0A"/>
              </a:solidFill>
              <a:latin typeface="Tarzana-Narrow" charset="0"/>
            </a:endParaRPr>
          </a:p>
        </p:txBody>
      </p:sp>
      <p:pic>
        <p:nvPicPr>
          <p:cNvPr id="20484" name="Picture 11" descr="LOGO_ENTET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975" y="153988"/>
            <a:ext cx="1009650" cy="2230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ZoneTexte 5"/>
          <p:cNvSpPr txBox="1">
            <a:spLocks noChangeArrowheads="1"/>
          </p:cNvSpPr>
          <p:nvPr/>
        </p:nvSpPr>
        <p:spPr bwMode="auto">
          <a:xfrm>
            <a:off x="1762125" y="1042988"/>
            <a:ext cx="6905625" cy="532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2000" b="1" u="sng">
                <a:solidFill>
                  <a:srgbClr val="0070C0"/>
                </a:solidFill>
              </a:rPr>
              <a:t>Résultats aux BTS Tertiaires:</a:t>
            </a:r>
            <a:endParaRPr lang="fr-FR" altLang="fr-FR" sz="2000" b="1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2000" b="1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2000" b="1"/>
              <a:t>		Admis 		Taux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2000" b="1"/>
              <a:t>BTS CG 	24		85,7%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2000" b="1"/>
              <a:t>BTS MUC	27		93,1%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2000" b="1"/>
              <a:t>BTS NRC	25		83,3%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2000" b="1"/>
              <a:t>BTS SIO A 	20		80,0%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2000" b="1"/>
              <a:t>BTS SIO B 	25		89,3%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2000" b="1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2000" b="1" u="sng">
                <a:solidFill>
                  <a:srgbClr val="0070C0"/>
                </a:solidFill>
              </a:rPr>
              <a:t>Résultats aux BTS Industriels :</a:t>
            </a:r>
            <a:endParaRPr lang="fr-FR" altLang="fr-FR" sz="2000" b="1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2000" b="1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2000" b="1"/>
              <a:t>		Admis 		Taux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2000" b="1"/>
              <a:t>BTS CPI	19		73,1%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2000" b="1"/>
              <a:t>BTS ELEC	43		95,6%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2000" b="1"/>
              <a:t>BTS GT	18		85,7%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2000" b="1"/>
              <a:t>BTS MS	10		76,9%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2000" b="1"/>
              <a:t>	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2"/>
          <p:cNvSpPr>
            <a:spLocks noChangeArrowheads="1"/>
          </p:cNvSpPr>
          <p:nvPr/>
        </p:nvSpPr>
        <p:spPr bwMode="auto">
          <a:xfrm>
            <a:off x="0" y="0"/>
            <a:ext cx="1387475" cy="68580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1800"/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92263" y="0"/>
            <a:ext cx="7551737" cy="1470025"/>
          </a:xfrm>
        </p:spPr>
        <p:txBody>
          <a:bodyPr/>
          <a:lstStyle/>
          <a:p>
            <a:r>
              <a:rPr lang="fr-FR" altLang="fr-FR" sz="2800" b="1">
                <a:solidFill>
                  <a:srgbClr val="E46C0A"/>
                </a:solidFill>
                <a:latin typeface="Tarzana-Narrow" charset="0"/>
              </a:rPr>
              <a:t>Bilan des examens, concours et de l’orientation</a:t>
            </a:r>
            <a:br>
              <a:rPr lang="fr-FR" altLang="fr-FR" sz="2800" b="1">
                <a:solidFill>
                  <a:srgbClr val="E46C0A"/>
                </a:solidFill>
                <a:latin typeface="Tarzana-Narrow" charset="0"/>
              </a:rPr>
            </a:br>
            <a:endParaRPr lang="fr-FR" altLang="fr-FR" sz="2400" b="1" i="1">
              <a:solidFill>
                <a:srgbClr val="E46C0A"/>
              </a:solidFill>
              <a:latin typeface="Tarzana-Narrow" charset="0"/>
            </a:endParaRPr>
          </a:p>
        </p:txBody>
      </p:sp>
      <p:pic>
        <p:nvPicPr>
          <p:cNvPr id="21508" name="Picture 11" descr="LOGO_ENTET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975" y="153988"/>
            <a:ext cx="1009650" cy="2230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ZoneTexte 5"/>
          <p:cNvSpPr txBox="1">
            <a:spLocks noChangeArrowheads="1"/>
          </p:cNvSpPr>
          <p:nvPr/>
        </p:nvSpPr>
        <p:spPr bwMode="auto">
          <a:xfrm>
            <a:off x="1730375" y="1042988"/>
            <a:ext cx="6905625" cy="3478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2000" b="1" u="sng">
                <a:solidFill>
                  <a:srgbClr val="0070C0"/>
                </a:solidFill>
              </a:rPr>
              <a:t>Résultats aux BTS de Gustave EIFFEL :</a:t>
            </a:r>
            <a:endParaRPr lang="fr-FR" altLang="fr-FR" sz="2000" b="1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2000" b="1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2000" b="1"/>
              <a:t>			Admis	Candidats 	Taux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2000" b="1"/>
              <a:t>TOTAL Général :	211	245		86,1%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2000" b="1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2000" b="1" u="sng">
                <a:solidFill>
                  <a:srgbClr val="0070C0"/>
                </a:solidFill>
              </a:rPr>
              <a:t>Résultats aux BTS :</a:t>
            </a:r>
            <a:endParaRPr lang="fr-FR" altLang="fr-FR" sz="2000" b="1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2000" b="1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2000" b="1"/>
              <a:t>Lycée : 	86,1%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2000" b="1"/>
              <a:t>Gironde : 	75,8%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2000" b="1"/>
              <a:t>Académie : 	75,9 %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2000" b="1"/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12"/>
          <p:cNvSpPr>
            <a:spLocks noChangeArrowheads="1"/>
          </p:cNvSpPr>
          <p:nvPr/>
        </p:nvSpPr>
        <p:spPr bwMode="auto">
          <a:xfrm>
            <a:off x="0" y="0"/>
            <a:ext cx="1387475" cy="68580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1800"/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92263" y="0"/>
            <a:ext cx="7551737" cy="1470025"/>
          </a:xfrm>
        </p:spPr>
        <p:txBody>
          <a:bodyPr/>
          <a:lstStyle/>
          <a:p>
            <a:r>
              <a:rPr lang="fr-FR" altLang="fr-FR" sz="2800" b="1">
                <a:solidFill>
                  <a:srgbClr val="E46C0A"/>
                </a:solidFill>
                <a:latin typeface="Tarzana-Narrow" charset="0"/>
              </a:rPr>
              <a:t>Bilan des examens, concours et de l’orientation</a:t>
            </a:r>
            <a:br>
              <a:rPr lang="fr-FR" altLang="fr-FR" sz="2800" b="1">
                <a:solidFill>
                  <a:srgbClr val="E46C0A"/>
                </a:solidFill>
                <a:latin typeface="Tarzana-Narrow" charset="0"/>
              </a:rPr>
            </a:br>
            <a:endParaRPr lang="fr-FR" altLang="fr-FR" sz="2400" b="1" i="1">
              <a:solidFill>
                <a:srgbClr val="E46C0A"/>
              </a:solidFill>
              <a:latin typeface="Tarzana-Narrow" charset="0"/>
            </a:endParaRPr>
          </a:p>
        </p:txBody>
      </p:sp>
      <p:pic>
        <p:nvPicPr>
          <p:cNvPr id="22532" name="Picture 11" descr="LOGO_ENTET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975" y="153988"/>
            <a:ext cx="1009650" cy="2230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ZoneTexte 5"/>
          <p:cNvSpPr txBox="1">
            <a:spLocks noChangeArrowheads="1"/>
          </p:cNvSpPr>
          <p:nvPr/>
        </p:nvSpPr>
        <p:spPr bwMode="auto">
          <a:xfrm>
            <a:off x="1762125" y="1042988"/>
            <a:ext cx="6905625" cy="470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2000" b="1" u="sng">
                <a:solidFill>
                  <a:srgbClr val="0070C0"/>
                </a:solidFill>
              </a:rPr>
              <a:t>Résultats aux Concours 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2000" b="1" u="sng">
              <a:solidFill>
                <a:srgbClr val="0070C0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2000" b="1"/>
              <a:t>ATS</a:t>
            </a:r>
            <a:r>
              <a:rPr lang="fr-FR" altLang="fr-FR" sz="2000"/>
              <a:t> : 	46 admis sur 46 soit 100%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2000"/>
              <a:t>	dont 33 sur concours, 5 sur dossiers, 1 en Bachelor 	et 7 en alternances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2000" b="1"/>
              <a:t>DCG : 	</a:t>
            </a:r>
            <a:r>
              <a:rPr lang="fr-FR" altLang="fr-FR" sz="2000"/>
              <a:t>35 admis sur 44 soit 79,5%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2000" b="1"/>
              <a:t>D1 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2000" b="1"/>
              <a:t>D2 : 	</a:t>
            </a:r>
            <a:r>
              <a:rPr lang="fr-FR" altLang="fr-FR" sz="2000"/>
              <a:t>3 ENS, 1ENSAI, 11 Magistères, 5 L3, 1 Sc Po Bx,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2000"/>
              <a:t>	6 ESC, 3 « 5/2 »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2000" b="1"/>
              <a:t>PT* 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2000" b="1"/>
              <a:t>PT 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2000" b="1"/>
              <a:t>PSI*: 	</a:t>
            </a:r>
            <a:r>
              <a:rPr lang="fr-FR" altLang="fr-FR" sz="2000"/>
              <a:t>4 Mines-Ponts, 9 Mines Télécom, 15 Centrale,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2000"/>
              <a:t>	11 CCP, 3 ENSAM ,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2000" b="1"/>
              <a:t>PSI :</a:t>
            </a:r>
            <a:r>
              <a:rPr lang="fr-FR" altLang="fr-FR" sz="2000"/>
              <a:t> 	0 Mines-Ponts, 7 Mines Télécom, 2 Centrale,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2000"/>
              <a:t>	16 CCP, 1 ENSAM, 13 autres</a:t>
            </a:r>
            <a:endParaRPr lang="fr-FR" altLang="fr-FR" sz="2000" b="1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12"/>
          <p:cNvSpPr>
            <a:spLocks noChangeArrowheads="1"/>
          </p:cNvSpPr>
          <p:nvPr/>
        </p:nvSpPr>
        <p:spPr bwMode="auto">
          <a:xfrm>
            <a:off x="0" y="0"/>
            <a:ext cx="1387475" cy="68580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1800"/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92263" y="0"/>
            <a:ext cx="7551737" cy="1470025"/>
          </a:xfrm>
        </p:spPr>
        <p:txBody>
          <a:bodyPr/>
          <a:lstStyle/>
          <a:p>
            <a:r>
              <a:rPr lang="fr-FR" altLang="fr-FR" sz="2800" b="1">
                <a:solidFill>
                  <a:srgbClr val="E46C0A"/>
                </a:solidFill>
                <a:latin typeface="Tarzana-Narrow" charset="0"/>
              </a:rPr>
              <a:t>Bilan des examens, concours et de l’orientation</a:t>
            </a:r>
            <a:br>
              <a:rPr lang="fr-FR" altLang="fr-FR" sz="2800" b="1">
                <a:solidFill>
                  <a:srgbClr val="E46C0A"/>
                </a:solidFill>
                <a:latin typeface="Tarzana-Narrow" charset="0"/>
              </a:rPr>
            </a:br>
            <a:endParaRPr lang="fr-FR" altLang="fr-FR" sz="2400" b="1" i="1">
              <a:solidFill>
                <a:srgbClr val="E46C0A"/>
              </a:solidFill>
              <a:latin typeface="Tarzana-Narrow" charset="0"/>
            </a:endParaRPr>
          </a:p>
        </p:txBody>
      </p:sp>
      <p:pic>
        <p:nvPicPr>
          <p:cNvPr id="23556" name="Picture 11" descr="LOGO_ENTET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975" y="153988"/>
            <a:ext cx="1009650" cy="2230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" name="Tableau 2"/>
          <p:cNvGraphicFramePr>
            <a:graphicFrameLocks noGrp="1"/>
          </p:cNvGraphicFramePr>
          <p:nvPr/>
        </p:nvGraphicFramePr>
        <p:xfrm>
          <a:off x="1524000" y="1397000"/>
          <a:ext cx="7380288" cy="3484563"/>
        </p:xfrm>
        <a:graphic>
          <a:graphicData uri="http://schemas.openxmlformats.org/drawingml/2006/table">
            <a:tbl>
              <a:tblPr/>
              <a:tblGrid>
                <a:gridCol w="1855788"/>
                <a:gridCol w="776287"/>
                <a:gridCol w="779463"/>
                <a:gridCol w="976312"/>
                <a:gridCol w="1225550"/>
                <a:gridCol w="712788"/>
                <a:gridCol w="1054100"/>
              </a:tblGrid>
              <a:tr h="3714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x-none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Résultats du CFA</a:t>
                      </a:r>
                    </a:p>
                  </a:txBody>
                  <a:tcPr marL="91431" marR="91431"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x-none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fr-FR" altLang="x-none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SESSION 2017</a:t>
                      </a:r>
                    </a:p>
                  </a:txBody>
                  <a:tcPr marL="91431" marR="91431"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x-none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2016</a:t>
                      </a:r>
                    </a:p>
                  </a:txBody>
                  <a:tcPr marL="91431" marR="91431"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5175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x-non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Diplômes</a:t>
                      </a:r>
                    </a:p>
                  </a:txBody>
                  <a:tcPr marL="91431" marR="91431"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x-none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Inscrits</a:t>
                      </a:r>
                    </a:p>
                  </a:txBody>
                  <a:tcPr marL="91431" marR="91431"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x-none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Reçus</a:t>
                      </a:r>
                    </a:p>
                  </a:txBody>
                  <a:tcPr marL="91431" marR="91431"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x-none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Tx Réussite</a:t>
                      </a:r>
                    </a:p>
                  </a:txBody>
                  <a:tcPr marL="91431" marR="91431"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x-none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Moyenne Académique</a:t>
                      </a:r>
                    </a:p>
                  </a:txBody>
                  <a:tcPr marL="91431" marR="91431"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x-none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Abs</a:t>
                      </a:r>
                    </a:p>
                  </a:txBody>
                  <a:tcPr marL="91431" marR="91431"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x-non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CFA</a:t>
                      </a:r>
                    </a:p>
                  </a:txBody>
                  <a:tcPr marL="91431" marR="91431"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x-non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NIV 5 : CAP</a:t>
                      </a:r>
                    </a:p>
                  </a:txBody>
                  <a:tcPr marL="91431" marR="91431"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x-non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48</a:t>
                      </a:r>
                    </a:p>
                  </a:txBody>
                  <a:tcPr marL="91431" marR="91431"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x-non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40</a:t>
                      </a:r>
                    </a:p>
                  </a:txBody>
                  <a:tcPr marL="91431" marR="91431"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x-non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83,3%</a:t>
                      </a:r>
                    </a:p>
                  </a:txBody>
                  <a:tcPr marL="91431" marR="91431"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x-non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81%</a:t>
                      </a:r>
                    </a:p>
                  </a:txBody>
                  <a:tcPr marL="91431" marR="91431"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x-non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marL="91431" marR="91431"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x-none" altLang="x-none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91431" marR="91431"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x-non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NIV 4 : Bac</a:t>
                      </a:r>
                    </a:p>
                  </a:txBody>
                  <a:tcPr marL="91431" marR="91431"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x-non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88</a:t>
                      </a:r>
                    </a:p>
                  </a:txBody>
                  <a:tcPr marL="91431" marR="91431"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x-non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80</a:t>
                      </a:r>
                    </a:p>
                  </a:txBody>
                  <a:tcPr marL="91431" marR="91431"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x-non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90,9%</a:t>
                      </a:r>
                    </a:p>
                  </a:txBody>
                  <a:tcPr marL="91431" marR="91431"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x-none" altLang="x-none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91431" marR="91431"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x-none" altLang="x-none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91431" marR="91431"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x-none" altLang="x-none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91431" marR="91431"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x-non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NIV 3 : BTS</a:t>
                      </a:r>
                    </a:p>
                  </a:txBody>
                  <a:tcPr marL="91431" marR="91431"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x-non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67</a:t>
                      </a:r>
                    </a:p>
                  </a:txBody>
                  <a:tcPr marL="91431" marR="91431"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x-non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58</a:t>
                      </a:r>
                    </a:p>
                  </a:txBody>
                  <a:tcPr marL="91431" marR="91431"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x-non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86,6%</a:t>
                      </a:r>
                    </a:p>
                  </a:txBody>
                  <a:tcPr marL="91431" marR="91431"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x-none" altLang="x-none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91431" marR="91431"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x-none" altLang="x-none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91431" marR="91431"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x-none" altLang="x-none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91431" marR="91431"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x-non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NIV 2 : Licence</a:t>
                      </a:r>
                    </a:p>
                  </a:txBody>
                  <a:tcPr marL="91431" marR="91431"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x-non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20</a:t>
                      </a:r>
                    </a:p>
                  </a:txBody>
                  <a:tcPr marL="91431" marR="91431"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x-non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12</a:t>
                      </a:r>
                    </a:p>
                  </a:txBody>
                  <a:tcPr marL="91431" marR="91431"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x-non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60%</a:t>
                      </a:r>
                    </a:p>
                  </a:txBody>
                  <a:tcPr marL="91431" marR="91431"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x-non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40%</a:t>
                      </a:r>
                    </a:p>
                  </a:txBody>
                  <a:tcPr marL="91431" marR="91431"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x-none" altLang="x-none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91431" marR="91431"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x-none" altLang="x-none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91431" marR="91431"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x-none" altLang="x-none" sz="1800" b="1" i="0" u="sng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91431" marR="91431"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x-none" altLang="x-none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91431" marR="91431"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x-none" altLang="x-none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91431" marR="91431"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x-none" altLang="x-none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91431" marR="91431"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x-none" altLang="x-none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91431" marR="91431"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x-none" altLang="x-none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91431" marR="91431"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x-none" altLang="x-none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91431" marR="91431"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x-none" altLang="x-none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91431" marR="91431"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x-none" altLang="x-none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91431" marR="91431"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x-none" altLang="x-none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91431" marR="91431"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x-none" altLang="x-none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91431" marR="91431"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x-none" altLang="x-none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91431" marR="91431"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x-none" altLang="x-none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91431" marR="91431"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x-none" altLang="x-none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91431" marR="91431"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x-none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TOTAL Général </a:t>
                      </a:r>
                    </a:p>
                  </a:txBody>
                  <a:tcPr marL="91431" marR="91431"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x-none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223</a:t>
                      </a:r>
                    </a:p>
                  </a:txBody>
                  <a:tcPr marL="91431" marR="91431"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x-none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179</a:t>
                      </a:r>
                    </a:p>
                  </a:txBody>
                  <a:tcPr marL="91431" marR="91431"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x-none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81%</a:t>
                      </a:r>
                    </a:p>
                  </a:txBody>
                  <a:tcPr marL="91431" marR="91431"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x-none" altLang="x-none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91431" marR="91431"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x-non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3%</a:t>
                      </a:r>
                    </a:p>
                  </a:txBody>
                  <a:tcPr marL="91431" marR="91431"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x-non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81%</a:t>
                      </a:r>
                    </a:p>
                  </a:txBody>
                  <a:tcPr marL="91431" marR="91431"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8"/>
          <p:cNvSpPr>
            <a:spLocks noChangeArrowheads="1"/>
          </p:cNvSpPr>
          <p:nvPr/>
        </p:nvSpPr>
        <p:spPr bwMode="auto">
          <a:xfrm>
            <a:off x="0" y="0"/>
            <a:ext cx="1387475" cy="68580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1800"/>
          </a:p>
        </p:txBody>
      </p:sp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altLang="fr-FR">
                <a:solidFill>
                  <a:srgbClr val="DC5034"/>
                </a:solidFill>
                <a:latin typeface="RotisSemiSerif" charset="0"/>
              </a:rPr>
              <a:t>Les projets</a:t>
            </a:r>
            <a:endParaRPr lang="fr-FR" altLang="fr-FR">
              <a:latin typeface="RotisSemiSerif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371600" y="1600200"/>
            <a:ext cx="7315200" cy="5105400"/>
          </a:xfrm>
        </p:spPr>
        <p:txBody>
          <a:bodyPr/>
          <a:lstStyle/>
          <a:p>
            <a:r>
              <a:rPr lang="fr-FR" altLang="fr-FR"/>
              <a:t>L’enseignement des langues</a:t>
            </a:r>
          </a:p>
          <a:p>
            <a:pPr lvl="1"/>
            <a:r>
              <a:rPr lang="fr-FR" altLang="fr-FR" sz="2400" i="1">
                <a:solidFill>
                  <a:srgbClr val="FF0000"/>
                </a:solidFill>
              </a:rPr>
              <a:t>Avec 2 divisions à 35 élèves on passe à 3 groupes d’environ 24 élèves</a:t>
            </a:r>
          </a:p>
          <a:p>
            <a:r>
              <a:rPr lang="fr-FR" altLang="fr-FR"/>
              <a:t>La pédagogie différenciée</a:t>
            </a:r>
          </a:p>
          <a:p>
            <a:pPr lvl="1"/>
            <a:r>
              <a:rPr lang="fr-FR" altLang="fr-FR" sz="2400" i="1"/>
              <a:t>L </a:t>
            </a:r>
            <a:r>
              <a:rPr lang="fr-FR" altLang="fr-FR" sz="2400" i="1">
                <a:hlinkClick r:id="rId2" action="ppaction://hlinksldjump"/>
              </a:rPr>
              <a:t>’accompagnement personnalisé </a:t>
            </a:r>
            <a:r>
              <a:rPr lang="fr-FR" altLang="fr-FR" sz="2400" i="1"/>
              <a:t>de 2h élève </a:t>
            </a:r>
            <a:r>
              <a:rPr lang="fr-FR" altLang="fr-FR" sz="2400" i="1">
                <a:solidFill>
                  <a:srgbClr val="FF0000"/>
                </a:solidFill>
              </a:rPr>
              <a:t>mais en groupe de besoins</a:t>
            </a:r>
          </a:p>
          <a:p>
            <a:r>
              <a:rPr lang="fr-FR" altLang="fr-FR"/>
              <a:t>L’ouverture culturelle</a:t>
            </a:r>
          </a:p>
          <a:p>
            <a:pPr lvl="1"/>
            <a:r>
              <a:rPr lang="fr-FR" altLang="fr-FR" sz="2400" i="1"/>
              <a:t>La thématique de l’aéronautique et de l’espace</a:t>
            </a:r>
          </a:p>
          <a:p>
            <a:pPr lvl="1"/>
            <a:r>
              <a:rPr lang="fr-FR" altLang="fr-FR" sz="2400" i="1"/>
              <a:t>Le parcours théâtre</a:t>
            </a:r>
          </a:p>
          <a:p>
            <a:pPr lvl="1"/>
            <a:r>
              <a:rPr lang="fr-FR" altLang="fr-FR" sz="2400" i="1"/>
              <a:t>L’ouverture à l’International</a:t>
            </a:r>
          </a:p>
        </p:txBody>
      </p:sp>
      <p:pic>
        <p:nvPicPr>
          <p:cNvPr id="24581" name="Picture 6" descr="LOGO_ENTET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975" y="153988"/>
            <a:ext cx="1009650" cy="2230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8"/>
          <p:cNvSpPr>
            <a:spLocks noChangeArrowheads="1"/>
          </p:cNvSpPr>
          <p:nvPr/>
        </p:nvSpPr>
        <p:spPr bwMode="auto">
          <a:xfrm>
            <a:off x="0" y="0"/>
            <a:ext cx="1387475" cy="68580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1800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altLang="fr-FR">
                <a:solidFill>
                  <a:srgbClr val="DC5034"/>
                </a:solidFill>
                <a:latin typeface="RotisSemiSerif" charset="0"/>
              </a:rPr>
              <a:t>SOMMAIRE</a:t>
            </a:r>
            <a:endParaRPr lang="fr-FR" altLang="fr-FR">
              <a:latin typeface="RotisSemiSerif" charset="0"/>
            </a:endParaRPr>
          </a:p>
        </p:txBody>
      </p:sp>
      <p:sp>
        <p:nvSpPr>
          <p:cNvPr id="7172" name="Espace réservé du contenu 2"/>
          <p:cNvSpPr>
            <a:spLocks noGrp="1"/>
          </p:cNvSpPr>
          <p:nvPr>
            <p:ph idx="1"/>
          </p:nvPr>
        </p:nvSpPr>
        <p:spPr>
          <a:xfrm>
            <a:off x="1371600" y="1600200"/>
            <a:ext cx="7315200" cy="4525963"/>
          </a:xfrm>
        </p:spPr>
        <p:txBody>
          <a:bodyPr/>
          <a:lstStyle/>
          <a:p>
            <a:pPr>
              <a:defRPr/>
            </a:pPr>
            <a:r>
              <a:rPr lang="fr-FR" altLang="fr-FR" dirty="0" smtClean="0"/>
              <a:t>VIGIPIRATE</a:t>
            </a:r>
          </a:p>
          <a:p>
            <a:pPr marL="0" indent="0">
              <a:buFontTx/>
              <a:buNone/>
              <a:defRPr/>
            </a:pPr>
            <a:endParaRPr lang="fr-FR" altLang="fr-FR" dirty="0" smtClean="0"/>
          </a:p>
          <a:p>
            <a:pPr>
              <a:defRPr/>
            </a:pPr>
            <a:r>
              <a:rPr lang="fr-FR" altLang="fr-FR" dirty="0" smtClean="0"/>
              <a:t>Les résultats de l’orientation et aux examens</a:t>
            </a:r>
          </a:p>
          <a:p>
            <a:pPr>
              <a:defRPr/>
            </a:pPr>
            <a:endParaRPr lang="fr-FR" altLang="fr-FR" dirty="0" smtClean="0"/>
          </a:p>
          <a:p>
            <a:pPr>
              <a:defRPr/>
            </a:pPr>
            <a:r>
              <a:rPr lang="fr-FR" altLang="fr-FR" dirty="0" smtClean="0"/>
              <a:t>Les actions majeures du projet de l’établissement</a:t>
            </a:r>
          </a:p>
        </p:txBody>
      </p:sp>
      <p:pic>
        <p:nvPicPr>
          <p:cNvPr id="5125" name="Picture 6" descr="LOGO_ENTET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975" y="153988"/>
            <a:ext cx="1009650" cy="2230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1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1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r>
              <a:rPr lang="fr-FR" altLang="fr-FR" sz="3600"/>
              <a:t>L’accompagnement personnalisé</a:t>
            </a:r>
          </a:p>
        </p:txBody>
      </p:sp>
      <p:sp>
        <p:nvSpPr>
          <p:cNvPr id="25603" name="Espace réservé du contenu 2"/>
          <p:cNvSpPr>
            <a:spLocks noGrp="1"/>
          </p:cNvSpPr>
          <p:nvPr>
            <p:ph idx="1"/>
          </p:nvPr>
        </p:nvSpPr>
        <p:spPr>
          <a:xfrm>
            <a:off x="457200" y="1219200"/>
            <a:ext cx="8610600" cy="5410200"/>
          </a:xfrm>
        </p:spPr>
        <p:txBody>
          <a:bodyPr/>
          <a:lstStyle/>
          <a:p>
            <a:r>
              <a:rPr lang="fr-FR" altLang="fr-FR" sz="1800" b="1"/>
              <a:t>Décret n</a:t>
            </a:r>
            <a:r>
              <a:rPr lang="fr-FR" altLang="fr-FR" sz="1800"/>
              <a:t>°</a:t>
            </a:r>
            <a:r>
              <a:rPr lang="fr-FR" altLang="fr-FR" sz="1800" b="1"/>
              <a:t>2014-1377 du 18 novembre 2014</a:t>
            </a:r>
          </a:p>
          <a:p>
            <a:r>
              <a:rPr lang="fr-FR" altLang="fr-FR" sz="1600" b="1"/>
              <a:t>« Tous les enfants partagent la capacité d’apprendre et de progresser. »</a:t>
            </a:r>
          </a:p>
          <a:p>
            <a:r>
              <a:rPr lang="fr-FR" altLang="fr-FR" sz="1600" b="1"/>
              <a:t>Article L. 111-1 du Code de l’éducation</a:t>
            </a:r>
            <a:r>
              <a:rPr lang="fr-FR" altLang="fr-FR" sz="1800"/>
              <a:t>.</a:t>
            </a:r>
          </a:p>
          <a:p>
            <a:endParaRPr lang="fr-FR" altLang="fr-FR" sz="1800"/>
          </a:p>
        </p:txBody>
      </p:sp>
      <p:sp>
        <p:nvSpPr>
          <p:cNvPr id="4" name="Ellipse 3"/>
          <p:cNvSpPr/>
          <p:nvPr/>
        </p:nvSpPr>
        <p:spPr>
          <a:xfrm>
            <a:off x="2895600" y="3192463"/>
            <a:ext cx="4038600" cy="12192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sz="2400" dirty="0">
                <a:solidFill>
                  <a:srgbClr val="FF0000"/>
                </a:solidFill>
              </a:rPr>
              <a:t>L’accompagnement personnalisé</a:t>
            </a:r>
          </a:p>
        </p:txBody>
      </p:sp>
      <p:sp>
        <p:nvSpPr>
          <p:cNvPr id="5" name="Rectangle 4"/>
          <p:cNvSpPr/>
          <p:nvPr/>
        </p:nvSpPr>
        <p:spPr>
          <a:xfrm>
            <a:off x="457200" y="2590800"/>
            <a:ext cx="2362200" cy="1447800"/>
          </a:xfrm>
          <a:prstGeom prst="rect">
            <a:avLst/>
          </a:prstGeom>
          <a:solidFill>
            <a:srgbClr val="D8EE9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dirty="0">
                <a:solidFill>
                  <a:schemeClr val="tx1"/>
                </a:solidFill>
              </a:rPr>
              <a:t>Ne se limite pas à répondre aux difficultés de quelques-uns</a:t>
            </a:r>
          </a:p>
        </p:txBody>
      </p:sp>
      <p:sp>
        <p:nvSpPr>
          <p:cNvPr id="6" name="Rectangle 5"/>
          <p:cNvSpPr/>
          <p:nvPr/>
        </p:nvSpPr>
        <p:spPr>
          <a:xfrm>
            <a:off x="457200" y="4800600"/>
            <a:ext cx="2362200" cy="1676400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dirty="0"/>
              <a:t>Objectif : chaque élève progresse de manière optimale dans ses apprentissages</a:t>
            </a:r>
          </a:p>
        </p:txBody>
      </p:sp>
      <p:sp>
        <p:nvSpPr>
          <p:cNvPr id="7" name="Rectangle 6"/>
          <p:cNvSpPr/>
          <p:nvPr/>
        </p:nvSpPr>
        <p:spPr>
          <a:xfrm>
            <a:off x="3352800" y="5105400"/>
            <a:ext cx="2971800" cy="1371600"/>
          </a:xfrm>
          <a:prstGeom prst="rect">
            <a:avLst/>
          </a:prstGeom>
          <a:solidFill>
            <a:srgbClr val="D8EE9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dirty="0">
                <a:solidFill>
                  <a:schemeClr val="tx1"/>
                </a:solidFill>
              </a:rPr>
              <a:t>Prend autant appui sur les besoins que sur les réussites de chacun</a:t>
            </a:r>
          </a:p>
        </p:txBody>
      </p:sp>
      <p:sp>
        <p:nvSpPr>
          <p:cNvPr id="8" name="Rectangle 7"/>
          <p:cNvSpPr/>
          <p:nvPr/>
        </p:nvSpPr>
        <p:spPr>
          <a:xfrm>
            <a:off x="6705600" y="2362200"/>
            <a:ext cx="2209800" cy="1981200"/>
          </a:xfrm>
          <a:prstGeom prst="rect">
            <a:avLst/>
          </a:prstGeom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sz="2400" b="1" dirty="0">
                <a:solidFill>
                  <a:srgbClr val="FF0000"/>
                </a:solidFill>
              </a:rPr>
              <a:t>Tient compte d’emblée de la diversité de tous les élèves</a:t>
            </a:r>
          </a:p>
        </p:txBody>
      </p:sp>
      <p:sp>
        <p:nvSpPr>
          <p:cNvPr id="9" name="Rectangle 8"/>
          <p:cNvSpPr/>
          <p:nvPr/>
        </p:nvSpPr>
        <p:spPr>
          <a:xfrm>
            <a:off x="6553200" y="4724400"/>
            <a:ext cx="2514600" cy="1905000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dirty="0"/>
              <a:t>Mobilise des pratiques pédagogiques concertées, diversifiées et différenciées</a:t>
            </a:r>
          </a:p>
        </p:txBody>
      </p:sp>
      <p:sp>
        <p:nvSpPr>
          <p:cNvPr id="10" name="Flèche droite 9"/>
          <p:cNvSpPr/>
          <p:nvPr/>
        </p:nvSpPr>
        <p:spPr>
          <a:xfrm>
            <a:off x="6400800" y="3581400"/>
            <a:ext cx="533400" cy="457200"/>
          </a:xfrm>
          <a:prstGeom prst="rightArrow">
            <a:avLst/>
          </a:prstGeom>
          <a:solidFill>
            <a:srgbClr val="D8EE9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 dirty="0"/>
          </a:p>
        </p:txBody>
      </p:sp>
      <p:cxnSp>
        <p:nvCxnSpPr>
          <p:cNvPr id="12" name="Connecteur droit avec flèche 11"/>
          <p:cNvCxnSpPr/>
          <p:nvPr/>
        </p:nvCxnSpPr>
        <p:spPr>
          <a:xfrm>
            <a:off x="5715000" y="4191000"/>
            <a:ext cx="684213" cy="395288"/>
          </a:xfrm>
          <a:prstGeom prst="straightConnector1">
            <a:avLst/>
          </a:prstGeom>
          <a:ln w="28575">
            <a:tailEnd type="triangle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3" name="Connecteur droit avec flèche 12"/>
          <p:cNvCxnSpPr/>
          <p:nvPr/>
        </p:nvCxnSpPr>
        <p:spPr>
          <a:xfrm flipH="1">
            <a:off x="4992688" y="4411663"/>
            <a:ext cx="36512" cy="693737"/>
          </a:xfrm>
          <a:prstGeom prst="straightConnector1">
            <a:avLst/>
          </a:prstGeom>
          <a:ln w="28575">
            <a:tailEnd type="triangle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6" name="Connecteur droit avec flèche 15"/>
          <p:cNvCxnSpPr/>
          <p:nvPr/>
        </p:nvCxnSpPr>
        <p:spPr>
          <a:xfrm flipH="1">
            <a:off x="3181350" y="4221163"/>
            <a:ext cx="609600" cy="365125"/>
          </a:xfrm>
          <a:prstGeom prst="straightConnector1">
            <a:avLst/>
          </a:prstGeom>
          <a:ln w="28575">
            <a:tailEnd type="triangle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7" name="Connecteur droit avec flèche 16"/>
          <p:cNvCxnSpPr>
            <a:endCxn id="4" idx="2"/>
          </p:cNvCxnSpPr>
          <p:nvPr/>
        </p:nvCxnSpPr>
        <p:spPr>
          <a:xfrm flipH="1" flipV="1">
            <a:off x="2895600" y="3802063"/>
            <a:ext cx="571500" cy="7937"/>
          </a:xfrm>
          <a:prstGeom prst="straightConnector1">
            <a:avLst/>
          </a:prstGeom>
          <a:ln w="28575">
            <a:tailEnd type="triangle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23" name="Flèche droite 22">
            <a:hlinkClick r:id="rId2" action="ppaction://hlinksldjump"/>
          </p:cNvPr>
          <p:cNvSpPr/>
          <p:nvPr/>
        </p:nvSpPr>
        <p:spPr>
          <a:xfrm>
            <a:off x="8458200" y="1371600"/>
            <a:ext cx="457200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23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8"/>
          <p:cNvSpPr>
            <a:spLocks noChangeArrowheads="1"/>
          </p:cNvSpPr>
          <p:nvPr/>
        </p:nvSpPr>
        <p:spPr bwMode="auto">
          <a:xfrm>
            <a:off x="0" y="0"/>
            <a:ext cx="1387475" cy="68580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1800"/>
          </a:p>
        </p:txBody>
      </p:sp>
      <p:sp>
        <p:nvSpPr>
          <p:cNvPr id="26627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2133600" y="188913"/>
            <a:ext cx="6705600" cy="1470025"/>
          </a:xfrm>
        </p:spPr>
        <p:txBody>
          <a:bodyPr lIns="91440" tIns="45720" rIns="91440" bIns="45720"/>
          <a:lstStyle/>
          <a:p>
            <a:pPr eaLnBrk="1" hangingPunct="1"/>
            <a:r>
              <a:rPr lang="fr-FR" altLang="fr-FR">
                <a:solidFill>
                  <a:srgbClr val="DC5034"/>
                </a:solidFill>
                <a:latin typeface="RotisSemiSerif" charset="0"/>
              </a:rPr>
              <a:t>Election des parents</a:t>
            </a:r>
            <a:br>
              <a:rPr lang="fr-FR" altLang="fr-FR">
                <a:solidFill>
                  <a:srgbClr val="DC5034"/>
                </a:solidFill>
                <a:latin typeface="RotisSemiSerif" charset="0"/>
              </a:rPr>
            </a:br>
            <a:r>
              <a:rPr lang="fr-FR" altLang="fr-FR">
                <a:solidFill>
                  <a:srgbClr val="DC5034"/>
                </a:solidFill>
                <a:latin typeface="RotisSemiSerif" charset="0"/>
              </a:rPr>
              <a:t>le vendredi 13 octobre 2017</a:t>
            </a:r>
            <a:endParaRPr lang="fr-FR" altLang="fr-FR">
              <a:latin typeface="RotisSemiSerif" charset="0"/>
            </a:endParaRPr>
          </a:p>
        </p:txBody>
      </p:sp>
      <p:sp>
        <p:nvSpPr>
          <p:cNvPr id="26628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2743200" y="1773238"/>
            <a:ext cx="6400800" cy="649287"/>
          </a:xfrm>
          <a:solidFill>
            <a:srgbClr val="3E5D57"/>
          </a:solidFill>
        </p:spPr>
        <p:txBody>
          <a:bodyPr lIns="91440" tIns="45720" rIns="91440" bIns="45720"/>
          <a:lstStyle/>
          <a:p>
            <a:pPr marL="0" indent="0" algn="ctr" eaLnBrk="1" hangingPunct="1">
              <a:buFontTx/>
              <a:buNone/>
            </a:pPr>
            <a:r>
              <a:rPr lang="fr-FR" altLang="fr-FR">
                <a:solidFill>
                  <a:schemeClr val="bg1"/>
                </a:solidFill>
              </a:rPr>
              <a:t>Lycée Gustave Eiffel</a:t>
            </a:r>
          </a:p>
        </p:txBody>
      </p:sp>
      <p:pic>
        <p:nvPicPr>
          <p:cNvPr id="26629" name="Picture 6" descr="LOGO_ENTET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975" y="153988"/>
            <a:ext cx="1009650" cy="2230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30" name="Picture 7" descr="1327081_27053809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lum bright="1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2447925"/>
            <a:ext cx="6400800" cy="363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8"/>
          <p:cNvSpPr>
            <a:spLocks noChangeArrowheads="1"/>
          </p:cNvSpPr>
          <p:nvPr/>
        </p:nvSpPr>
        <p:spPr bwMode="auto">
          <a:xfrm>
            <a:off x="0" y="0"/>
            <a:ext cx="1387475" cy="68580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1800"/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altLang="fr-FR">
                <a:solidFill>
                  <a:srgbClr val="DC5034"/>
                </a:solidFill>
                <a:latin typeface="RotisSemiSerif" charset="0"/>
              </a:rPr>
              <a:t>VIGIPIRATE</a:t>
            </a:r>
            <a:endParaRPr lang="fr-FR" altLang="fr-FR">
              <a:latin typeface="RotisSemiSerif" charset="0"/>
            </a:endParaRPr>
          </a:p>
        </p:txBody>
      </p:sp>
      <p:sp>
        <p:nvSpPr>
          <p:cNvPr id="7172" name="Espace réservé du contenu 2"/>
          <p:cNvSpPr>
            <a:spLocks noGrp="1"/>
          </p:cNvSpPr>
          <p:nvPr>
            <p:ph idx="1"/>
          </p:nvPr>
        </p:nvSpPr>
        <p:spPr>
          <a:xfrm>
            <a:off x="1371600" y="1600200"/>
            <a:ext cx="7315200" cy="4525963"/>
          </a:xfrm>
        </p:spPr>
        <p:txBody>
          <a:bodyPr/>
          <a:lstStyle/>
          <a:p>
            <a:r>
              <a:rPr lang="fr-FR" altLang="fr-FR"/>
              <a:t>Se protéger d’une intrusion extérieure</a:t>
            </a:r>
          </a:p>
          <a:p>
            <a:endParaRPr lang="fr-FR" altLang="fr-FR"/>
          </a:p>
          <a:p>
            <a:r>
              <a:rPr lang="fr-FR" altLang="fr-FR"/>
              <a:t>Prévenir des risques d’une radicalisation en interne</a:t>
            </a:r>
          </a:p>
          <a:p>
            <a:endParaRPr lang="fr-FR" altLang="fr-FR"/>
          </a:p>
          <a:p>
            <a:r>
              <a:rPr lang="fr-FR" altLang="fr-FR"/>
              <a:t>Réaffirmer nos valeurs républicaines</a:t>
            </a:r>
          </a:p>
          <a:p>
            <a:endParaRPr lang="fr-FR" altLang="fr-FR"/>
          </a:p>
        </p:txBody>
      </p:sp>
      <p:pic>
        <p:nvPicPr>
          <p:cNvPr id="6149" name="Picture 6" descr="LOGO_ENTET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975" y="153988"/>
            <a:ext cx="1009650" cy="2230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1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1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8"/>
          <p:cNvSpPr>
            <a:spLocks noChangeArrowheads="1"/>
          </p:cNvSpPr>
          <p:nvPr/>
        </p:nvSpPr>
        <p:spPr bwMode="auto">
          <a:xfrm>
            <a:off x="0" y="0"/>
            <a:ext cx="1387475" cy="68580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1800"/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1371600" y="188913"/>
            <a:ext cx="6799263" cy="1106487"/>
          </a:xfrm>
        </p:spPr>
        <p:txBody>
          <a:bodyPr/>
          <a:lstStyle/>
          <a:p>
            <a:pPr eaLnBrk="1" hangingPunct="1"/>
            <a:r>
              <a:rPr lang="fr-FR" altLang="fr-FR">
                <a:solidFill>
                  <a:srgbClr val="DC5034"/>
                </a:solidFill>
                <a:latin typeface="RotisSemiSerif" charset="0"/>
              </a:rPr>
              <a:t>Les effectifs</a:t>
            </a:r>
            <a:endParaRPr lang="fr-FR" altLang="fr-FR">
              <a:latin typeface="RotisSemiSerif" charset="0"/>
            </a:endParaRPr>
          </a:p>
        </p:txBody>
      </p:sp>
      <p:pic>
        <p:nvPicPr>
          <p:cNvPr id="7172" name="Picture 6" descr="LOGO_ENTET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975" y="153988"/>
            <a:ext cx="1009650" cy="2230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ZoneTexte 1"/>
          <p:cNvSpPr txBox="1"/>
          <p:nvPr/>
        </p:nvSpPr>
        <p:spPr>
          <a:xfrm>
            <a:off x="1905000" y="1422400"/>
            <a:ext cx="6858000" cy="52625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fr-FR" dirty="0">
                <a:latin typeface="Arial" panose="020B0604020202020204" pitchFamily="34" charset="0"/>
              </a:rPr>
              <a:t>Total : 3879 apprenants</a:t>
            </a:r>
          </a:p>
          <a:p>
            <a:pPr>
              <a:defRPr/>
            </a:pPr>
            <a:r>
              <a:rPr lang="fr-FR" dirty="0">
                <a:latin typeface="Arial" panose="020B0604020202020204" pitchFamily="34" charset="0"/>
              </a:rPr>
              <a:t>	- </a:t>
            </a:r>
            <a:r>
              <a:rPr lang="fr-FR" sz="1400" dirty="0">
                <a:latin typeface="Arial" panose="020B0604020202020204" pitchFamily="34" charset="0"/>
              </a:rPr>
              <a:t>dont sous statut :</a:t>
            </a:r>
          </a:p>
          <a:p>
            <a:pPr>
              <a:defRPr/>
            </a:pPr>
            <a:r>
              <a:rPr lang="fr-FR" sz="1400" dirty="0">
                <a:latin typeface="Arial" panose="020B0604020202020204" pitchFamily="34" charset="0"/>
              </a:rPr>
              <a:t>		- scolaire : 3004</a:t>
            </a:r>
          </a:p>
          <a:p>
            <a:pPr>
              <a:defRPr/>
            </a:pPr>
            <a:r>
              <a:rPr lang="fr-FR" sz="1400" dirty="0">
                <a:latin typeface="Arial" panose="020B0604020202020204" pitchFamily="34" charset="0"/>
              </a:rPr>
              <a:t>		- apprentissage : 634</a:t>
            </a:r>
          </a:p>
          <a:p>
            <a:pPr>
              <a:defRPr/>
            </a:pPr>
            <a:r>
              <a:rPr lang="fr-FR" sz="1400" dirty="0">
                <a:latin typeface="Arial" panose="020B0604020202020204" pitchFamily="34" charset="0"/>
              </a:rPr>
              <a:t>		- stagiaire de la formation professionnelle : 241</a:t>
            </a:r>
          </a:p>
          <a:p>
            <a:pPr>
              <a:defRPr/>
            </a:pPr>
            <a:r>
              <a:rPr lang="fr-FR" dirty="0">
                <a:latin typeface="Arial" panose="020B0604020202020204" pitchFamily="34" charset="0"/>
              </a:rPr>
              <a:t>Dont :</a:t>
            </a:r>
          </a:p>
          <a:p>
            <a:pPr marL="285750" indent="-285750">
              <a:buFontTx/>
              <a:buChar char="-"/>
              <a:defRPr/>
            </a:pPr>
            <a:r>
              <a:rPr lang="fr-FR" dirty="0">
                <a:latin typeface="Arial" panose="020B0604020202020204" pitchFamily="34" charset="0"/>
              </a:rPr>
              <a:t>Secondaire : 1757 </a:t>
            </a:r>
          </a:p>
          <a:p>
            <a:pPr marL="742950" lvl="1" indent="-285750">
              <a:buFontTx/>
              <a:buChar char="-"/>
              <a:defRPr/>
            </a:pPr>
            <a:r>
              <a:rPr lang="fr-FR" sz="1200" dirty="0">
                <a:latin typeface="Arial" panose="020B0604020202020204" pitchFamily="34" charset="0"/>
              </a:rPr>
              <a:t>2</a:t>
            </a:r>
            <a:r>
              <a:rPr lang="fr-FR" sz="1200" baseline="30000" dirty="0">
                <a:latin typeface="Arial" panose="020B0604020202020204" pitchFamily="34" charset="0"/>
              </a:rPr>
              <a:t>nde</a:t>
            </a:r>
            <a:r>
              <a:rPr lang="fr-FR" sz="1200" dirty="0">
                <a:latin typeface="Arial" panose="020B0604020202020204" pitchFamily="34" charset="0"/>
              </a:rPr>
              <a:t> : 485</a:t>
            </a:r>
          </a:p>
          <a:p>
            <a:pPr marL="742950" lvl="1" indent="-285750">
              <a:buFontTx/>
              <a:buChar char="-"/>
              <a:defRPr/>
            </a:pPr>
            <a:r>
              <a:rPr lang="fr-FR" sz="1200" dirty="0">
                <a:latin typeface="Arial" panose="020B0604020202020204" pitchFamily="34" charset="0"/>
              </a:rPr>
              <a:t>1</a:t>
            </a:r>
            <a:r>
              <a:rPr lang="fr-FR" sz="1200" baseline="30000" dirty="0">
                <a:latin typeface="Arial" panose="020B0604020202020204" pitchFamily="34" charset="0"/>
              </a:rPr>
              <a:t>ère</a:t>
            </a:r>
            <a:r>
              <a:rPr lang="fr-FR" sz="1200" dirty="0">
                <a:latin typeface="Arial" panose="020B0604020202020204" pitchFamily="34" charset="0"/>
              </a:rPr>
              <a:t> : 599</a:t>
            </a:r>
          </a:p>
          <a:p>
            <a:pPr marL="742950" lvl="1" indent="-285750">
              <a:buFontTx/>
              <a:buChar char="-"/>
              <a:defRPr/>
            </a:pPr>
            <a:r>
              <a:rPr lang="fr-FR" sz="1200" dirty="0" err="1">
                <a:latin typeface="Arial" panose="020B0604020202020204" pitchFamily="34" charset="0"/>
              </a:rPr>
              <a:t>Term</a:t>
            </a:r>
            <a:r>
              <a:rPr lang="fr-FR" sz="1200" dirty="0">
                <a:latin typeface="Arial" panose="020B0604020202020204" pitchFamily="34" charset="0"/>
              </a:rPr>
              <a:t> : 589</a:t>
            </a:r>
          </a:p>
          <a:p>
            <a:pPr marL="742950" lvl="1" indent="-285750">
              <a:buFontTx/>
              <a:buChar char="-"/>
              <a:defRPr/>
            </a:pPr>
            <a:r>
              <a:rPr lang="fr-FR" sz="1200" dirty="0">
                <a:latin typeface="Arial" panose="020B0604020202020204" pitchFamily="34" charset="0"/>
              </a:rPr>
              <a:t>SEP : 84</a:t>
            </a:r>
          </a:p>
          <a:p>
            <a:pPr marL="285750" indent="-285750">
              <a:buFontTx/>
              <a:buChar char="-"/>
              <a:defRPr/>
            </a:pPr>
            <a:r>
              <a:rPr lang="fr-FR" dirty="0">
                <a:latin typeface="Arial" panose="020B0604020202020204" pitchFamily="34" charset="0"/>
              </a:rPr>
              <a:t>Supérieur : 1247</a:t>
            </a:r>
          </a:p>
          <a:p>
            <a:pPr marL="742950" lvl="1" indent="-285750">
              <a:buFontTx/>
              <a:buChar char="-"/>
              <a:defRPr/>
            </a:pPr>
            <a:r>
              <a:rPr lang="fr-FR" sz="1200" dirty="0">
                <a:latin typeface="Arial" panose="020B0604020202020204" pitchFamily="34" charset="0"/>
              </a:rPr>
              <a:t>DCG : 140</a:t>
            </a:r>
          </a:p>
          <a:p>
            <a:pPr marL="742950" lvl="1" indent="-285750">
              <a:buFontTx/>
              <a:buChar char="-"/>
              <a:defRPr/>
            </a:pPr>
            <a:r>
              <a:rPr lang="fr-FR" sz="1200" dirty="0">
                <a:latin typeface="Arial" panose="020B0604020202020204" pitchFamily="34" charset="0"/>
              </a:rPr>
              <a:t>CPGE 2</a:t>
            </a:r>
            <a:r>
              <a:rPr lang="fr-FR" sz="1200" baseline="30000" dirty="0">
                <a:latin typeface="Arial" panose="020B0604020202020204" pitchFamily="34" charset="0"/>
              </a:rPr>
              <a:t>ème</a:t>
            </a:r>
            <a:r>
              <a:rPr lang="fr-FR" sz="1200" dirty="0">
                <a:latin typeface="Arial" panose="020B0604020202020204" pitchFamily="34" charset="0"/>
              </a:rPr>
              <a:t> année : 280</a:t>
            </a:r>
          </a:p>
          <a:p>
            <a:pPr marL="742950" lvl="1" indent="-285750">
              <a:buFontTx/>
              <a:buChar char="-"/>
              <a:defRPr/>
            </a:pPr>
            <a:r>
              <a:rPr lang="fr-FR" sz="1200" dirty="0">
                <a:latin typeface="Arial" panose="020B0604020202020204" pitchFamily="34" charset="0"/>
              </a:rPr>
              <a:t>CPGE 1</a:t>
            </a:r>
            <a:r>
              <a:rPr lang="fr-FR" sz="1200" baseline="30000" dirty="0">
                <a:latin typeface="Arial" panose="020B0604020202020204" pitchFamily="34" charset="0"/>
              </a:rPr>
              <a:t>ère</a:t>
            </a:r>
            <a:r>
              <a:rPr lang="fr-FR" sz="1200" dirty="0">
                <a:latin typeface="Arial" panose="020B0604020202020204" pitchFamily="34" charset="0"/>
              </a:rPr>
              <a:t> année : 282</a:t>
            </a:r>
          </a:p>
          <a:p>
            <a:pPr marL="742950" lvl="1" indent="-285750">
              <a:buFontTx/>
              <a:buChar char="-"/>
              <a:defRPr/>
            </a:pPr>
            <a:r>
              <a:rPr lang="fr-FR" sz="1200" dirty="0">
                <a:latin typeface="Arial" panose="020B0604020202020204" pitchFamily="34" charset="0"/>
              </a:rPr>
              <a:t>BTS 2</a:t>
            </a:r>
            <a:r>
              <a:rPr lang="fr-FR" sz="1200" baseline="30000" dirty="0">
                <a:latin typeface="Arial" panose="020B0604020202020204" pitchFamily="34" charset="0"/>
              </a:rPr>
              <a:t>ème</a:t>
            </a:r>
            <a:r>
              <a:rPr lang="fr-FR" sz="1200" dirty="0">
                <a:latin typeface="Arial" panose="020B0604020202020204" pitchFamily="34" charset="0"/>
              </a:rPr>
              <a:t> année : 260</a:t>
            </a:r>
          </a:p>
          <a:p>
            <a:pPr marL="742950" lvl="1" indent="-285750">
              <a:buFontTx/>
              <a:buChar char="-"/>
              <a:defRPr/>
            </a:pPr>
            <a:r>
              <a:rPr lang="fr-FR" sz="1200" dirty="0">
                <a:latin typeface="Arial" panose="020B0604020202020204" pitchFamily="34" charset="0"/>
              </a:rPr>
              <a:t>BTS 1</a:t>
            </a:r>
            <a:r>
              <a:rPr lang="fr-FR" sz="1200" baseline="30000" dirty="0">
                <a:latin typeface="Arial" panose="020B0604020202020204" pitchFamily="34" charset="0"/>
              </a:rPr>
              <a:t>ère</a:t>
            </a:r>
            <a:r>
              <a:rPr lang="fr-FR" sz="1200" dirty="0">
                <a:latin typeface="Arial" panose="020B0604020202020204" pitchFamily="34" charset="0"/>
              </a:rPr>
              <a:t> année : 285</a:t>
            </a:r>
          </a:p>
          <a:p>
            <a:pPr marL="285750" indent="-285750">
              <a:buFontTx/>
              <a:buChar char="-"/>
              <a:defRPr/>
            </a:pPr>
            <a:r>
              <a:rPr lang="fr-FR" dirty="0">
                <a:latin typeface="Arial" panose="020B0604020202020204" pitchFamily="34" charset="0"/>
              </a:rPr>
              <a:t>Apprentissage : 634</a:t>
            </a:r>
          </a:p>
          <a:p>
            <a:pPr marL="742950" lvl="1" indent="-285750">
              <a:buFontTx/>
              <a:buChar char="-"/>
              <a:defRPr/>
            </a:pPr>
            <a:r>
              <a:rPr lang="fr-FR" sz="1200" dirty="0">
                <a:latin typeface="Arial" panose="020B0604020202020204" pitchFamily="34" charset="0"/>
              </a:rPr>
              <a:t>Au lycée Gustave Eiffel : 470</a:t>
            </a:r>
          </a:p>
          <a:p>
            <a:pPr marL="742950" lvl="1" indent="-285750">
              <a:buFontTx/>
              <a:buChar char="-"/>
              <a:defRPr/>
            </a:pPr>
            <a:r>
              <a:rPr lang="fr-FR" sz="1200" dirty="0">
                <a:latin typeface="Arial" panose="020B0604020202020204" pitchFamily="34" charset="0"/>
              </a:rPr>
              <a:t>En UFA : 64</a:t>
            </a:r>
          </a:p>
          <a:p>
            <a:pPr marL="285750" indent="-285750">
              <a:buFontTx/>
              <a:buChar char="-"/>
              <a:defRPr/>
            </a:pPr>
            <a:r>
              <a:rPr lang="fr-FR" dirty="0">
                <a:latin typeface="Arial" panose="020B0604020202020204" pitchFamily="34" charset="0"/>
              </a:rPr>
              <a:t>Formation continue : 241</a:t>
            </a:r>
          </a:p>
          <a:p>
            <a:pPr marL="742950" lvl="1" indent="-285750">
              <a:buFontTx/>
              <a:buChar char="-"/>
              <a:defRPr/>
            </a:pPr>
            <a:r>
              <a:rPr lang="fr-FR" sz="1200" dirty="0">
                <a:latin typeface="Arial" panose="020B0604020202020204" pitchFamily="34" charset="0"/>
              </a:rPr>
              <a:t>Industriel : 16</a:t>
            </a:r>
          </a:p>
          <a:p>
            <a:pPr marL="742950" lvl="1" indent="-285750">
              <a:buFontTx/>
              <a:buChar char="-"/>
              <a:defRPr/>
            </a:pPr>
            <a:r>
              <a:rPr lang="fr-FR" sz="1200" dirty="0">
                <a:latin typeface="Arial" panose="020B0604020202020204" pitchFamily="34" charset="0"/>
              </a:rPr>
              <a:t>Tertiaire : 148</a:t>
            </a:r>
          </a:p>
          <a:p>
            <a:pPr marL="742950" lvl="1" indent="-285750">
              <a:buFontTx/>
              <a:buChar char="-"/>
              <a:defRPr/>
            </a:pPr>
            <a:r>
              <a:rPr lang="fr-FR" sz="1200" dirty="0">
                <a:latin typeface="Arial" panose="020B0604020202020204" pitchFamily="34" charset="0"/>
              </a:rPr>
              <a:t>FCIL : 77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500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8" dur="500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1" dur="500"/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4" dur="500"/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4" dur="500"/>
                                        <p:tgtEl>
                                          <p:spTgt spid="2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7" dur="500"/>
                                        <p:tgtEl>
                                          <p:spTgt spid="2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2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2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0" dur="500"/>
                                        <p:tgtEl>
                                          <p:spTgt spid="2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500"/>
                                        <p:tgtEl>
                                          <p:spTgt spid="2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8"/>
          <p:cNvSpPr>
            <a:spLocks noChangeArrowheads="1"/>
          </p:cNvSpPr>
          <p:nvPr/>
        </p:nvSpPr>
        <p:spPr bwMode="auto">
          <a:xfrm>
            <a:off x="0" y="0"/>
            <a:ext cx="1387475" cy="68580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1800"/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1371600" y="188913"/>
            <a:ext cx="6799263" cy="877887"/>
          </a:xfrm>
        </p:spPr>
        <p:txBody>
          <a:bodyPr/>
          <a:lstStyle/>
          <a:p>
            <a:pPr eaLnBrk="1" hangingPunct="1"/>
            <a:r>
              <a:rPr lang="fr-FR" altLang="fr-FR">
                <a:solidFill>
                  <a:srgbClr val="DC5034"/>
                </a:solidFill>
                <a:latin typeface="RotisSemiSerif" charset="0"/>
              </a:rPr>
              <a:t>La structure du lycée</a:t>
            </a:r>
            <a:endParaRPr lang="fr-FR" altLang="fr-FR">
              <a:latin typeface="RotisSemiSerif" charset="0"/>
            </a:endParaRPr>
          </a:p>
        </p:txBody>
      </p:sp>
      <p:pic>
        <p:nvPicPr>
          <p:cNvPr id="8196" name="Picture 6" descr="LOGO_ENTET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975" y="153988"/>
            <a:ext cx="1009650" cy="2230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ZoneTexte 1"/>
          <p:cNvSpPr txBox="1">
            <a:spLocks noChangeArrowheads="1"/>
          </p:cNvSpPr>
          <p:nvPr/>
        </p:nvSpPr>
        <p:spPr bwMode="auto">
          <a:xfrm>
            <a:off x="1905000" y="1071563"/>
            <a:ext cx="6858000" cy="5878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sz="1800"/>
              <a:t>15 secondes :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fr-FR" altLang="fr-FR" sz="1400"/>
              <a:t>	14 Générales et Technologiques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fr-FR" altLang="fr-FR" sz="1400"/>
              <a:t>	1 Professionnelle MELEC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fr-FR" altLang="fr-FR" sz="1800"/>
              <a:t>19 premières :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fr-FR" altLang="fr-FR" sz="1200"/>
              <a:t>	10 Scientifiques (4 S svt ; 4 S si ; 1 S euro Svt ; 1 S euro si)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fr-FR" altLang="fr-FR" sz="1200"/>
              <a:t>	5 STI2D (dont 1 euro)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fr-FR" altLang="fr-FR" sz="1200"/>
              <a:t>	3 STMG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fr-FR" altLang="fr-FR" sz="1200"/>
              <a:t>	1 BcP EEC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fr-FR" altLang="fr-FR" sz="1800"/>
              <a:t>19 terminales :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fr-FR" altLang="fr-FR" sz="1200"/>
              <a:t>	10 Scientifiques (4 S svt ; 4 S si ; 1 S euro svt ; 1 S euro si)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fr-FR" altLang="fr-FR" sz="1200"/>
              <a:t>	4 STI2D (dont 1 section euro)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fr-FR" altLang="fr-FR" sz="1200"/>
              <a:t>	3 STMG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fr-FR" altLang="fr-FR" sz="1200"/>
              <a:t>	1 BcP EEC</a:t>
            </a:r>
            <a:endParaRPr lang="fr-FR" altLang="fr-FR" sz="1800"/>
          </a:p>
          <a:p>
            <a:pPr>
              <a:spcBef>
                <a:spcPct val="0"/>
              </a:spcBef>
              <a:buFontTx/>
              <a:buNone/>
            </a:pPr>
            <a:r>
              <a:rPr lang="fr-FR" altLang="fr-FR" sz="1800"/>
              <a:t>10 BTS 1</a:t>
            </a:r>
            <a:r>
              <a:rPr lang="fr-FR" altLang="fr-FR" sz="1800" baseline="30000"/>
              <a:t>ère</a:t>
            </a:r>
            <a:r>
              <a:rPr lang="fr-FR" altLang="fr-FR" sz="1800"/>
              <a:t> année :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fr-FR" altLang="fr-FR" sz="1200"/>
              <a:t>	5 divisions tertiaires (1 MUC, 1 NRC, 1 CG, 2 SIO)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fr-FR" altLang="fr-FR" sz="1200"/>
              <a:t>	4 divisions Industrielles (1 CPI, 1 MS, 2 Electrotechniques)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fr-FR" altLang="fr-FR" sz="1200"/>
              <a:t>	1 division Géomètre-topographe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fr-FR" altLang="fr-FR" sz="1800"/>
              <a:t>10 BTS 2</a:t>
            </a:r>
            <a:r>
              <a:rPr lang="fr-FR" altLang="fr-FR" sz="1800" baseline="30000"/>
              <a:t>ème</a:t>
            </a:r>
            <a:r>
              <a:rPr lang="fr-FR" altLang="fr-FR" sz="1800"/>
              <a:t> année :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fr-FR" altLang="fr-FR" sz="1200"/>
              <a:t>	5 divisions tertiaires (1 MUC, 1 NRC, 1 CG, 2 SIO)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fr-FR" altLang="fr-FR" sz="1200"/>
              <a:t>	4 divisions Industrielles (1 CPI, 1 MS, 2 Electrotechniques)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fr-FR" altLang="fr-FR" sz="1200"/>
              <a:t>	1 division Géomètre-topographe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fr-FR" altLang="fr-FR" sz="1800"/>
              <a:t>3 DCG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fr-FR" altLang="fr-FR" sz="1800"/>
              <a:t>9 CPGE scientifiques: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fr-FR" altLang="fr-FR" sz="1200"/>
              <a:t>	2 PTSI, 1 PCSI, 1 PCSI-SI, 1 PT*, 1 PT, 1 PSI*, 1 PSI, 1 ATS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fr-FR" altLang="fr-FR" sz="1800"/>
              <a:t>2 CPGE Droit-Economie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fr-FR" altLang="fr-FR" sz="1800"/>
              <a:t>2 CPGE Sciences économiques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2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2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2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500"/>
                                        <p:tgtEl>
                                          <p:spTgt spid="2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00"/>
                                        <p:tgtEl>
                                          <p:spTgt spid="2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500"/>
                                        <p:tgtEl>
                                          <p:spTgt spid="2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500"/>
                                        <p:tgtEl>
                                          <p:spTgt spid="2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8" dur="500"/>
                                        <p:tgtEl>
                                          <p:spTgt spid="2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8"/>
          <p:cNvSpPr>
            <a:spLocks noChangeArrowheads="1"/>
          </p:cNvSpPr>
          <p:nvPr/>
        </p:nvSpPr>
        <p:spPr bwMode="auto">
          <a:xfrm>
            <a:off x="0" y="0"/>
            <a:ext cx="1387475" cy="68580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1800"/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altLang="fr-FR">
                <a:solidFill>
                  <a:srgbClr val="DC5034"/>
                </a:solidFill>
                <a:latin typeface="RotisSemiSerif" charset="0"/>
              </a:rPr>
              <a:t>Orientation en fin de seconde</a:t>
            </a:r>
            <a:endParaRPr lang="fr-FR" altLang="fr-FR">
              <a:latin typeface="RotisSemiSerif" charset="0"/>
            </a:endParaRPr>
          </a:p>
        </p:txBody>
      </p:sp>
      <p:pic>
        <p:nvPicPr>
          <p:cNvPr id="9220" name="Picture 6" descr="LOGO_ENTET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975" y="153988"/>
            <a:ext cx="1009650" cy="2230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9221" name="Espace réservé du contenu 13"/>
          <p:cNvGraphicFramePr>
            <a:graphicFrameLocks noGrp="1"/>
          </p:cNvGraphicFramePr>
          <p:nvPr>
            <p:ph idx="1"/>
          </p:nvPr>
        </p:nvGraphicFramePr>
        <p:xfrm>
          <a:off x="1473200" y="1549400"/>
          <a:ext cx="7369175" cy="5207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2" name="Graphique" r:id="rId5" imgW="7376799" imgH="5212532" progId="Excel.Chart.8">
                  <p:embed/>
                </p:oleObj>
              </mc:Choice>
              <mc:Fallback>
                <p:oleObj name="Graphique" r:id="rId5" imgW="7376799" imgH="5212532" progId="Excel.Chart.8">
                  <p:embed/>
                  <p:pic>
                    <p:nvPicPr>
                      <p:cNvPr id="0" name="Espace réservé du contenu 13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3200" y="1549400"/>
                        <a:ext cx="7369175" cy="5207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1800"/>
          </a:p>
        </p:txBody>
      </p:sp>
      <p:graphicFrame>
        <p:nvGraphicFramePr>
          <p:cNvPr id="10243" name="Object 3"/>
          <p:cNvGraphicFramePr>
            <a:graphicFrameLocks noChangeAspect="1"/>
          </p:cNvGraphicFramePr>
          <p:nvPr/>
        </p:nvGraphicFramePr>
        <p:xfrm>
          <a:off x="0" y="220663"/>
          <a:ext cx="9074150" cy="5948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4" name="Graphique" r:id="rId4" imgW="10010790" imgH="6543675" progId="MSGraph.Chart.8">
                  <p:embed/>
                </p:oleObj>
              </mc:Choice>
              <mc:Fallback>
                <p:oleObj name="Graphique" r:id="rId4" imgW="10010790" imgH="6543675" progId="MSGraph.Char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220663"/>
                        <a:ext cx="9074150" cy="59483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1800"/>
          </a:p>
        </p:txBody>
      </p:sp>
      <p:graphicFrame>
        <p:nvGraphicFramePr>
          <p:cNvPr id="12291" name="Object 3"/>
          <p:cNvGraphicFramePr>
            <a:graphicFrameLocks noChangeAspect="1"/>
          </p:cNvGraphicFramePr>
          <p:nvPr/>
        </p:nvGraphicFramePr>
        <p:xfrm>
          <a:off x="3175" y="0"/>
          <a:ext cx="8826500" cy="570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2" name="Graphique" r:id="rId4" imgW="9715410" imgH="6277065" progId="MSGraph.Chart.8">
                  <p:embed/>
                </p:oleObj>
              </mc:Choice>
              <mc:Fallback>
                <p:oleObj name="Graphique" r:id="rId4" imgW="9715410" imgH="6277065" progId="MSGraph.Char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75" y="0"/>
                        <a:ext cx="8826500" cy="5702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338" name="Object 5"/>
          <p:cNvGraphicFramePr>
            <a:graphicFrameLocks noChangeAspect="1"/>
          </p:cNvGraphicFramePr>
          <p:nvPr/>
        </p:nvGraphicFramePr>
        <p:xfrm>
          <a:off x="-577850" y="654050"/>
          <a:ext cx="10223500" cy="495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7" name="Graphique" r:id="rId3" imgW="8744085" imgH="3171825" progId="MSGraph.Chart.8">
                  <p:embed followColorScheme="full"/>
                </p:oleObj>
              </mc:Choice>
              <mc:Fallback>
                <p:oleObj name="Graphique" r:id="rId3" imgW="8744085" imgH="3171825" progId="MSGraph.Chart.8">
                  <p:embed followColorScheme="full"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577850" y="654050"/>
                        <a:ext cx="10223500" cy="4953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39" name="Text Box 6"/>
          <p:cNvSpPr txBox="1">
            <a:spLocks noChangeArrowheads="1"/>
          </p:cNvSpPr>
          <p:nvPr/>
        </p:nvSpPr>
        <p:spPr bwMode="auto">
          <a:xfrm>
            <a:off x="533400" y="228600"/>
            <a:ext cx="8001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fr-FR" altLang="fr-FR" sz="3600">
                <a:solidFill>
                  <a:srgbClr val="000000"/>
                </a:solidFill>
              </a:rPr>
              <a:t>Devenir STI2D- Lycée Eiffel- APB 17</a:t>
            </a:r>
          </a:p>
        </p:txBody>
      </p:sp>
      <p:sp>
        <p:nvSpPr>
          <p:cNvPr id="14340" name="Text Box 7"/>
          <p:cNvSpPr txBox="1">
            <a:spLocks noChangeArrowheads="1"/>
          </p:cNvSpPr>
          <p:nvPr/>
        </p:nvSpPr>
        <p:spPr bwMode="auto">
          <a:xfrm>
            <a:off x="922338" y="5413375"/>
            <a:ext cx="914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fr-FR" altLang="fr-FR" sz="1800" b="1"/>
              <a:t> 42</a:t>
            </a:r>
          </a:p>
        </p:txBody>
      </p:sp>
      <p:sp>
        <p:nvSpPr>
          <p:cNvPr id="14341" name="Text Box 8"/>
          <p:cNvSpPr txBox="1">
            <a:spLocks noChangeArrowheads="1"/>
          </p:cNvSpPr>
          <p:nvPr/>
        </p:nvSpPr>
        <p:spPr bwMode="auto">
          <a:xfrm>
            <a:off x="76200" y="5424488"/>
            <a:ext cx="914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fr-FR" altLang="fr-FR" sz="1800" b="1"/>
              <a:t>En %</a:t>
            </a:r>
          </a:p>
        </p:txBody>
      </p:sp>
      <p:sp>
        <p:nvSpPr>
          <p:cNvPr id="14342" name="Text Box 9"/>
          <p:cNvSpPr txBox="1">
            <a:spLocks noChangeArrowheads="1"/>
          </p:cNvSpPr>
          <p:nvPr/>
        </p:nvSpPr>
        <p:spPr bwMode="auto">
          <a:xfrm>
            <a:off x="2220913" y="5402263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fr-FR" altLang="fr-FR" sz="1800" b="1"/>
              <a:t> 20</a:t>
            </a:r>
          </a:p>
        </p:txBody>
      </p:sp>
      <p:sp>
        <p:nvSpPr>
          <p:cNvPr id="14343" name="Text Box 10"/>
          <p:cNvSpPr txBox="1">
            <a:spLocks noChangeArrowheads="1"/>
          </p:cNvSpPr>
          <p:nvPr/>
        </p:nvSpPr>
        <p:spPr bwMode="auto">
          <a:xfrm>
            <a:off x="3713163" y="5402263"/>
            <a:ext cx="6858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fr-FR" altLang="fr-FR" sz="1800" b="1"/>
              <a:t>16</a:t>
            </a:r>
          </a:p>
        </p:txBody>
      </p:sp>
      <p:sp>
        <p:nvSpPr>
          <p:cNvPr id="14344" name="Text Box 11"/>
          <p:cNvSpPr txBox="1">
            <a:spLocks noChangeArrowheads="1"/>
          </p:cNvSpPr>
          <p:nvPr/>
        </p:nvSpPr>
        <p:spPr bwMode="auto">
          <a:xfrm>
            <a:off x="5027613" y="5424488"/>
            <a:ext cx="7620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fr-FR" altLang="fr-FR" sz="1800" b="1"/>
              <a:t> 16</a:t>
            </a:r>
          </a:p>
        </p:txBody>
      </p:sp>
      <p:sp>
        <p:nvSpPr>
          <p:cNvPr id="14345" name="Text Box 12"/>
          <p:cNvSpPr txBox="1">
            <a:spLocks noChangeArrowheads="1"/>
          </p:cNvSpPr>
          <p:nvPr/>
        </p:nvSpPr>
        <p:spPr bwMode="auto">
          <a:xfrm>
            <a:off x="6370638" y="5424488"/>
            <a:ext cx="990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fr-FR" altLang="fr-FR" sz="1800" b="1"/>
              <a:t>  6</a:t>
            </a:r>
          </a:p>
        </p:txBody>
      </p:sp>
      <p:sp>
        <p:nvSpPr>
          <p:cNvPr id="14346" name="Text Box 14"/>
          <p:cNvSpPr txBox="1">
            <a:spLocks noChangeArrowheads="1"/>
          </p:cNvSpPr>
          <p:nvPr/>
        </p:nvSpPr>
        <p:spPr bwMode="auto">
          <a:xfrm>
            <a:off x="7772400" y="5867400"/>
            <a:ext cx="60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fr-FR" altLang="fr-FR" sz="1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Modèle par défaut">
  <a:themeElements>
    <a:clrScheme name="1_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Modèle par défa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1_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2144</TotalTime>
  <Words>388</Words>
  <Application>Microsoft Macintosh PowerPoint</Application>
  <PresentationFormat>Présentation à l'écran (4:3)</PresentationFormat>
  <Paragraphs>247</Paragraphs>
  <Slides>21</Slides>
  <Notes>2</Notes>
  <HiddenSlides>0</HiddenSlides>
  <MMClips>0</MMClips>
  <ScaleCrop>false</ScaleCrop>
  <HeadingPairs>
    <vt:vector size="8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2</vt:i4>
      </vt:variant>
      <vt:variant>
        <vt:lpstr>Serveurs OLE incorporés</vt:lpstr>
      </vt:variant>
      <vt:variant>
        <vt:i4>2</vt:i4>
      </vt:variant>
      <vt:variant>
        <vt:lpstr>Titres des diapositives</vt:lpstr>
      </vt:variant>
      <vt:variant>
        <vt:i4>21</vt:i4>
      </vt:variant>
    </vt:vector>
  </HeadingPairs>
  <TitlesOfParts>
    <vt:vector size="28" baseType="lpstr">
      <vt:lpstr>Arial</vt:lpstr>
      <vt:lpstr>RotisSemiSerif</vt:lpstr>
      <vt:lpstr>Tarzana-Narrow</vt:lpstr>
      <vt:lpstr>Modèle par défaut</vt:lpstr>
      <vt:lpstr>1_Modèle par défaut</vt:lpstr>
      <vt:lpstr>Graphique Microsoft Excel</vt:lpstr>
      <vt:lpstr>Graphique Microsoft Graph</vt:lpstr>
      <vt:lpstr>Rentrée 2017… Rencontre Parents le 16/09/2017 </vt:lpstr>
      <vt:lpstr>SOMMAIRE</vt:lpstr>
      <vt:lpstr>VIGIPIRATE</vt:lpstr>
      <vt:lpstr>Les effectifs</vt:lpstr>
      <vt:lpstr>La structure du lycée</vt:lpstr>
      <vt:lpstr>Orientation en fin de seconde</vt:lpstr>
      <vt:lpstr>Présentation PowerPoint</vt:lpstr>
      <vt:lpstr>Présentation PowerPoint</vt:lpstr>
      <vt:lpstr>Présentation PowerPoint</vt:lpstr>
      <vt:lpstr>Devenir STMG- Lycée Eiffel – APB 17</vt:lpstr>
      <vt:lpstr>Bilan des examens, concours et de l’orientation </vt:lpstr>
      <vt:lpstr>Bilan des examens, concours et de l’orientation </vt:lpstr>
      <vt:lpstr>Bilan des examens, concours et de l’orientation </vt:lpstr>
      <vt:lpstr>Bilan des examens, concours et de l’orientation </vt:lpstr>
      <vt:lpstr>Bilan des examens, concours et de l’orientation </vt:lpstr>
      <vt:lpstr>Bilan des examens, concours et de l’orientation </vt:lpstr>
      <vt:lpstr>Bilan des examens, concours et de l’orientation </vt:lpstr>
      <vt:lpstr>Bilan des examens, concours et de l’orientation </vt:lpstr>
      <vt:lpstr>Les projets</vt:lpstr>
      <vt:lpstr>L’accompagnement personnalisé</vt:lpstr>
      <vt:lpstr>Election des parents le vendredi 13 octobre 2017</vt:lpstr>
    </vt:vector>
  </TitlesOfParts>
  <Company/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chefetab1</dc:creator>
  <cp:lastModifiedBy>Anne ROCHEREAU</cp:lastModifiedBy>
  <cp:revision>79</cp:revision>
  <cp:lastPrinted>1601-01-01T00:00:00Z</cp:lastPrinted>
  <dcterms:created xsi:type="dcterms:W3CDTF">1601-01-01T00:00:00Z</dcterms:created>
  <dcterms:modified xsi:type="dcterms:W3CDTF">2017-10-21T18:34:34Z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